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2"/>
  </p:notesMasterIdLst>
  <p:sldIdLst>
    <p:sldId id="256" r:id="rId3"/>
    <p:sldId id="257" r:id="rId4"/>
    <p:sldId id="258" r:id="rId5"/>
    <p:sldId id="259" r:id="rId6"/>
    <p:sldId id="260" r:id="rId7"/>
    <p:sldId id="261" r:id="rId8"/>
    <p:sldId id="262" r:id="rId9"/>
    <p:sldId id="275" r:id="rId10"/>
    <p:sldId id="264" r:id="rId11"/>
    <p:sldId id="265" r:id="rId12"/>
    <p:sldId id="266" r:id="rId13"/>
    <p:sldId id="267" r:id="rId14"/>
    <p:sldId id="268" r:id="rId15"/>
    <p:sldId id="270" r:id="rId16"/>
    <p:sldId id="271" r:id="rId17"/>
    <p:sldId id="272" r:id="rId18"/>
    <p:sldId id="274" r:id="rId19"/>
    <p:sldId id="273"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61" autoAdjust="0"/>
    <p:restoredTop sz="83485" autoAdjust="0"/>
  </p:normalViewPr>
  <p:slideViewPr>
    <p:cSldViewPr snapToGrid="0">
      <p:cViewPr varScale="1">
        <p:scale>
          <a:sx n="98" d="100"/>
          <a:sy n="98" d="100"/>
        </p:scale>
        <p:origin x="31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595E74-25EF-4279-94ED-E596E4F4C4A2}" type="datetimeFigureOut">
              <a:rPr lang="en-US" smtClean="0"/>
              <a:t>6/16/2017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E05674-F579-45A0-B402-E1705CE4E98D}" type="slidenum">
              <a:rPr lang="en-US" smtClean="0"/>
              <a:t>‹#›</a:t>
            </a:fld>
            <a:endParaRPr lang="en-US"/>
          </a:p>
        </p:txBody>
      </p:sp>
    </p:spTree>
    <p:extLst>
      <p:ext uri="{BB962C8B-B14F-4D97-AF65-F5344CB8AC3E}">
        <p14:creationId xmlns:p14="http://schemas.microsoft.com/office/powerpoint/2010/main" val="746167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05674-F579-45A0-B402-E1705CE4E98D}" type="slidenum">
              <a:rPr lang="en-US" smtClean="0"/>
              <a:t>1</a:t>
            </a:fld>
            <a:endParaRPr lang="en-US"/>
          </a:p>
        </p:txBody>
      </p:sp>
    </p:spTree>
    <p:extLst>
      <p:ext uri="{BB962C8B-B14F-4D97-AF65-F5344CB8AC3E}">
        <p14:creationId xmlns:p14="http://schemas.microsoft.com/office/powerpoint/2010/main" val="30637109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[14] https://en.wikipedia.org/wiki/ASP.NET</a:t>
            </a:r>
            <a:endParaRPr lang="en-US" dirty="0"/>
          </a:p>
        </p:txBody>
      </p:sp>
      <p:sp>
        <p:nvSpPr>
          <p:cNvPr id="4" name="Slide Number Placeholder 3"/>
          <p:cNvSpPr>
            <a:spLocks noGrp="1"/>
          </p:cNvSpPr>
          <p:nvPr>
            <p:ph type="sldNum" sz="quarter" idx="10"/>
          </p:nvPr>
        </p:nvSpPr>
        <p:spPr/>
        <p:txBody>
          <a:bodyPr/>
          <a:lstStyle/>
          <a:p>
            <a:fld id="{3FE05674-F579-45A0-B402-E1705CE4E98D}" type="slidenum">
              <a:rPr lang="en-US" smtClean="0"/>
              <a:t>10</a:t>
            </a:fld>
            <a:endParaRPr lang="en-US"/>
          </a:p>
        </p:txBody>
      </p:sp>
    </p:spTree>
    <p:extLst>
      <p:ext uri="{BB962C8B-B14F-4D97-AF65-F5344CB8AC3E}">
        <p14:creationId xmlns:p14="http://schemas.microsoft.com/office/powerpoint/2010/main" val="24715192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05674-F579-45A0-B402-E1705CE4E98D}" type="slidenum">
              <a:rPr lang="en-US" smtClean="0"/>
              <a:t>11</a:t>
            </a:fld>
            <a:endParaRPr lang="en-US"/>
          </a:p>
        </p:txBody>
      </p:sp>
    </p:spTree>
    <p:extLst>
      <p:ext uri="{BB962C8B-B14F-4D97-AF65-F5344CB8AC3E}">
        <p14:creationId xmlns:p14="http://schemas.microsoft.com/office/powerpoint/2010/main" val="23261587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05674-F579-45A0-B402-E1705CE4E98D}" type="slidenum">
              <a:rPr lang="en-US" smtClean="0"/>
              <a:t>12</a:t>
            </a:fld>
            <a:endParaRPr lang="en-US"/>
          </a:p>
        </p:txBody>
      </p:sp>
    </p:spTree>
    <p:extLst>
      <p:ext uri="{BB962C8B-B14F-4D97-AF65-F5344CB8AC3E}">
        <p14:creationId xmlns:p14="http://schemas.microsoft.com/office/powerpoint/2010/main" val="9854758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[15] https://en.wikipedia.org/wiki/Mono_(software)</a:t>
            </a:r>
            <a:endParaRPr lang="en-US" dirty="0"/>
          </a:p>
        </p:txBody>
      </p:sp>
      <p:sp>
        <p:nvSpPr>
          <p:cNvPr id="4" name="Slide Number Placeholder 3"/>
          <p:cNvSpPr>
            <a:spLocks noGrp="1"/>
          </p:cNvSpPr>
          <p:nvPr>
            <p:ph type="sldNum" sz="quarter" idx="10"/>
          </p:nvPr>
        </p:nvSpPr>
        <p:spPr/>
        <p:txBody>
          <a:bodyPr/>
          <a:lstStyle/>
          <a:p>
            <a:fld id="{3FE05674-F579-45A0-B402-E1705CE4E98D}" type="slidenum">
              <a:rPr lang="en-US" smtClean="0"/>
              <a:t>13</a:t>
            </a:fld>
            <a:endParaRPr lang="en-US"/>
          </a:p>
        </p:txBody>
      </p:sp>
    </p:spTree>
    <p:extLst>
      <p:ext uri="{BB962C8B-B14F-4D97-AF65-F5344CB8AC3E}">
        <p14:creationId xmlns:p14="http://schemas.microsoft.com/office/powerpoint/2010/main" val="1796217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[17] https://docs.microsoft.com/en-us/dotnet/core/</a:t>
            </a:r>
          </a:p>
          <a:p>
            <a:r>
              <a:rPr lang="en-US" dirty="0" smtClean="0"/>
              <a:t>[20] https://github.com/dotnet/coreclr/blob/master/Documentation/building/crossgen.md</a:t>
            </a:r>
            <a:endParaRPr lang="en-US" dirty="0"/>
          </a:p>
        </p:txBody>
      </p:sp>
      <p:sp>
        <p:nvSpPr>
          <p:cNvPr id="4" name="Slide Number Placeholder 3"/>
          <p:cNvSpPr>
            <a:spLocks noGrp="1"/>
          </p:cNvSpPr>
          <p:nvPr>
            <p:ph type="sldNum" sz="quarter" idx="10"/>
          </p:nvPr>
        </p:nvSpPr>
        <p:spPr/>
        <p:txBody>
          <a:bodyPr/>
          <a:lstStyle/>
          <a:p>
            <a:fld id="{3FE05674-F579-45A0-B402-E1705CE4E98D}" type="slidenum">
              <a:rPr lang="en-US" smtClean="0"/>
              <a:t>14</a:t>
            </a:fld>
            <a:endParaRPr lang="en-US"/>
          </a:p>
        </p:txBody>
      </p:sp>
    </p:spTree>
    <p:extLst>
      <p:ext uri="{BB962C8B-B14F-4D97-AF65-F5344CB8AC3E}">
        <p14:creationId xmlns:p14="http://schemas.microsoft.com/office/powerpoint/2010/main" val="34768173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05674-F579-45A0-B402-E1705CE4E98D}" type="slidenum">
              <a:rPr lang="en-US" smtClean="0"/>
              <a:t>15</a:t>
            </a:fld>
            <a:endParaRPr lang="en-US"/>
          </a:p>
        </p:txBody>
      </p:sp>
    </p:spTree>
    <p:extLst>
      <p:ext uri="{BB962C8B-B14F-4D97-AF65-F5344CB8AC3E}">
        <p14:creationId xmlns:p14="http://schemas.microsoft.com/office/powerpoint/2010/main" val="8739035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[18] https://docs.microsoft.com/en-us/dotnet/standard/library</a:t>
            </a:r>
          </a:p>
          <a:p>
            <a:r>
              <a:rPr lang="en-US" dirty="0" smtClean="0"/>
              <a:t>[19]</a:t>
            </a:r>
            <a:r>
              <a:rPr lang="en-US" baseline="0" dirty="0" smtClean="0"/>
              <a:t> https://github.com/dotnet/standard/tree/master/docs/netstandard-20</a:t>
            </a:r>
            <a:endParaRPr lang="en-US" dirty="0"/>
          </a:p>
        </p:txBody>
      </p:sp>
      <p:sp>
        <p:nvSpPr>
          <p:cNvPr id="4" name="Slide Number Placeholder 3"/>
          <p:cNvSpPr>
            <a:spLocks noGrp="1"/>
          </p:cNvSpPr>
          <p:nvPr>
            <p:ph type="sldNum" sz="quarter" idx="10"/>
          </p:nvPr>
        </p:nvSpPr>
        <p:spPr/>
        <p:txBody>
          <a:bodyPr/>
          <a:lstStyle/>
          <a:p>
            <a:fld id="{3FE05674-F579-45A0-B402-E1705CE4E98D}" type="slidenum">
              <a:rPr lang="en-US" smtClean="0"/>
              <a:t>16</a:t>
            </a:fld>
            <a:endParaRPr lang="en-US"/>
          </a:p>
        </p:txBody>
      </p:sp>
    </p:spTree>
    <p:extLst>
      <p:ext uri="{BB962C8B-B14F-4D97-AF65-F5344CB8AC3E}">
        <p14:creationId xmlns:p14="http://schemas.microsoft.com/office/powerpoint/2010/main" val="28745960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05674-F579-45A0-B402-E1705CE4E98D}" type="slidenum">
              <a:rPr lang="en-US" smtClean="0"/>
              <a:t>17</a:t>
            </a:fld>
            <a:endParaRPr lang="en-US"/>
          </a:p>
        </p:txBody>
      </p:sp>
    </p:spTree>
    <p:extLst>
      <p:ext uri="{BB962C8B-B14F-4D97-AF65-F5344CB8AC3E}">
        <p14:creationId xmlns:p14="http://schemas.microsoft.com/office/powerpoint/2010/main" val="42715720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iOS doesn’t allow virtual code to be run like other platforms,</a:t>
            </a:r>
            <a:r>
              <a:rPr lang="en-US" baseline="0" dirty="0" smtClean="0"/>
              <a:t> so there’s no JIT and everything is AOT compiled. Not sure about android or OS X.</a:t>
            </a:r>
            <a:endParaRPr lang="en-US" dirty="0"/>
          </a:p>
        </p:txBody>
      </p:sp>
      <p:sp>
        <p:nvSpPr>
          <p:cNvPr id="4" name="Slide Number Placeholder 3"/>
          <p:cNvSpPr>
            <a:spLocks noGrp="1"/>
          </p:cNvSpPr>
          <p:nvPr>
            <p:ph type="sldNum" sz="quarter" idx="10"/>
          </p:nvPr>
        </p:nvSpPr>
        <p:spPr/>
        <p:txBody>
          <a:bodyPr/>
          <a:lstStyle/>
          <a:p>
            <a:fld id="{3FE05674-F579-45A0-B402-E1705CE4E98D}" type="slidenum">
              <a:rPr lang="en-US" smtClean="0"/>
              <a:t>18</a:t>
            </a:fld>
            <a:endParaRPr lang="en-US"/>
          </a:p>
        </p:txBody>
      </p:sp>
    </p:spTree>
    <p:extLst>
      <p:ext uri="{BB962C8B-B14F-4D97-AF65-F5344CB8AC3E}">
        <p14:creationId xmlns:p14="http://schemas.microsoft.com/office/powerpoint/2010/main" val="37290714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05674-F579-45A0-B402-E1705CE4E98D}" type="slidenum">
              <a:rPr lang="en-US" smtClean="0"/>
              <a:t>19</a:t>
            </a:fld>
            <a:endParaRPr lang="en-US"/>
          </a:p>
        </p:txBody>
      </p:sp>
    </p:spTree>
    <p:extLst>
      <p:ext uri="{BB962C8B-B14F-4D97-AF65-F5344CB8AC3E}">
        <p14:creationId xmlns:p14="http://schemas.microsoft.com/office/powerpoint/2010/main" val="3836123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05674-F579-45A0-B402-E1705CE4E98D}" type="slidenum">
              <a:rPr lang="en-US" smtClean="0"/>
              <a:t>2</a:t>
            </a:fld>
            <a:endParaRPr lang="en-US"/>
          </a:p>
        </p:txBody>
      </p:sp>
    </p:spTree>
    <p:extLst>
      <p:ext uri="{BB962C8B-B14F-4D97-AF65-F5344CB8AC3E}">
        <p14:creationId xmlns:p14="http://schemas.microsoft.com/office/powerpoint/2010/main" val="2058061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https://docs.microsoft.com/en-us/dotnet/framework/get-started/overview</a:t>
            </a:r>
          </a:p>
          <a:p>
            <a:r>
              <a:rPr lang="en-US" dirty="0" smtClean="0"/>
              <a:t>[2] https://msdn.microsoft.com/en-us/library/a51xd4ze(v=vs.71).aspx</a:t>
            </a:r>
            <a:endParaRPr lang="en-US" dirty="0"/>
          </a:p>
        </p:txBody>
      </p:sp>
      <p:sp>
        <p:nvSpPr>
          <p:cNvPr id="4" name="Slide Number Placeholder 3"/>
          <p:cNvSpPr>
            <a:spLocks noGrp="1"/>
          </p:cNvSpPr>
          <p:nvPr>
            <p:ph type="sldNum" sz="quarter" idx="10"/>
          </p:nvPr>
        </p:nvSpPr>
        <p:spPr/>
        <p:txBody>
          <a:bodyPr/>
          <a:lstStyle/>
          <a:p>
            <a:fld id="{3FE05674-F579-45A0-B402-E1705CE4E98D}" type="slidenum">
              <a:rPr lang="en-US" smtClean="0"/>
              <a:t>3</a:t>
            </a:fld>
            <a:endParaRPr lang="en-US"/>
          </a:p>
        </p:txBody>
      </p:sp>
    </p:spTree>
    <p:extLst>
      <p:ext uri="{BB962C8B-B14F-4D97-AF65-F5344CB8AC3E}">
        <p14:creationId xmlns:p14="http://schemas.microsoft.com/office/powerpoint/2010/main" val="3486222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 https://en.wikipedia.org/wiki/Common_Language_Runtime</a:t>
            </a:r>
            <a:endParaRPr lang="en-US" dirty="0"/>
          </a:p>
        </p:txBody>
      </p:sp>
      <p:sp>
        <p:nvSpPr>
          <p:cNvPr id="4" name="Slide Number Placeholder 3"/>
          <p:cNvSpPr>
            <a:spLocks noGrp="1"/>
          </p:cNvSpPr>
          <p:nvPr>
            <p:ph type="sldNum" sz="quarter" idx="10"/>
          </p:nvPr>
        </p:nvSpPr>
        <p:spPr/>
        <p:txBody>
          <a:bodyPr/>
          <a:lstStyle/>
          <a:p>
            <a:fld id="{3FE05674-F579-45A0-B402-E1705CE4E98D}" type="slidenum">
              <a:rPr lang="en-US" smtClean="0"/>
              <a:t>4</a:t>
            </a:fld>
            <a:endParaRPr lang="en-US"/>
          </a:p>
        </p:txBody>
      </p:sp>
    </p:spTree>
    <p:extLst>
      <p:ext uri="{BB962C8B-B14F-4D97-AF65-F5344CB8AC3E}">
        <p14:creationId xmlns:p14="http://schemas.microsoft.com/office/powerpoint/2010/main" val="1786505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[4] https://en.wikipedia.org/wiki/.NET_Framework</a:t>
            </a:r>
          </a:p>
          <a:p>
            <a:r>
              <a:rPr lang="en-US" dirty="0" smtClean="0"/>
              <a:t>[5] https://stackoverflow.com/questions/17499351/is-it-possible-to-run-a-net-4-5-app-on-xp</a:t>
            </a:r>
            <a:endParaRPr lang="en-US" dirty="0"/>
          </a:p>
        </p:txBody>
      </p:sp>
      <p:sp>
        <p:nvSpPr>
          <p:cNvPr id="4" name="Slide Number Placeholder 3"/>
          <p:cNvSpPr>
            <a:spLocks noGrp="1"/>
          </p:cNvSpPr>
          <p:nvPr>
            <p:ph type="sldNum" sz="quarter" idx="10"/>
          </p:nvPr>
        </p:nvSpPr>
        <p:spPr/>
        <p:txBody>
          <a:bodyPr/>
          <a:lstStyle/>
          <a:p>
            <a:fld id="{3FE05674-F579-45A0-B402-E1705CE4E98D}" type="slidenum">
              <a:rPr lang="en-US" smtClean="0"/>
              <a:t>5</a:t>
            </a:fld>
            <a:endParaRPr lang="en-US"/>
          </a:p>
        </p:txBody>
      </p:sp>
    </p:spTree>
    <p:extLst>
      <p:ext uri="{BB962C8B-B14F-4D97-AF65-F5344CB8AC3E}">
        <p14:creationId xmlns:p14="http://schemas.microsoft.com/office/powerpoint/2010/main" val="3258943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[6] https://en.wikipedia.org/wiki/Common_Language_Infrastructure</a:t>
            </a:r>
          </a:p>
          <a:p>
            <a:r>
              <a:rPr lang="en-US" dirty="0" smtClean="0"/>
              <a:t>[7] https://en.wikipedia.org/wiki/Common_Intermediate_Language</a:t>
            </a:r>
            <a:endParaRPr lang="en-US" dirty="0"/>
          </a:p>
        </p:txBody>
      </p:sp>
      <p:sp>
        <p:nvSpPr>
          <p:cNvPr id="4" name="Slide Number Placeholder 3"/>
          <p:cNvSpPr>
            <a:spLocks noGrp="1"/>
          </p:cNvSpPr>
          <p:nvPr>
            <p:ph type="sldNum" sz="quarter" idx="10"/>
          </p:nvPr>
        </p:nvSpPr>
        <p:spPr/>
        <p:txBody>
          <a:bodyPr/>
          <a:lstStyle/>
          <a:p>
            <a:fld id="{3FE05674-F579-45A0-B402-E1705CE4E98D}" type="slidenum">
              <a:rPr lang="en-US" smtClean="0"/>
              <a:t>6</a:t>
            </a:fld>
            <a:endParaRPr lang="en-US"/>
          </a:p>
        </p:txBody>
      </p:sp>
    </p:spTree>
    <p:extLst>
      <p:ext uri="{BB962C8B-B14F-4D97-AF65-F5344CB8AC3E}">
        <p14:creationId xmlns:p14="http://schemas.microsoft.com/office/powerpoint/2010/main" val="251033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 https://stackoverflow.com/questions/688386/is-c-converted-into-msil</a:t>
            </a:r>
          </a:p>
          <a:p>
            <a:r>
              <a:rPr lang="en-US" dirty="0" smtClean="0"/>
              <a:t>[9] http://timjones.io/blog/archive/2014/04/13/writing-a-minic-to-msil-compiler-in-fsharp-part-0-introduction</a:t>
            </a:r>
          </a:p>
          <a:p>
            <a:r>
              <a:rPr lang="en-US" dirty="0" smtClean="0"/>
              <a:t>[10]</a:t>
            </a:r>
            <a:r>
              <a:rPr lang="en-US" baseline="0" dirty="0" smtClean="0"/>
              <a:t> https://en.wikipedia.org/wiki/List_of_CLI_languages</a:t>
            </a:r>
            <a:endParaRPr lang="en-US" dirty="0"/>
          </a:p>
        </p:txBody>
      </p:sp>
      <p:sp>
        <p:nvSpPr>
          <p:cNvPr id="4" name="Slide Number Placeholder 3"/>
          <p:cNvSpPr>
            <a:spLocks noGrp="1"/>
          </p:cNvSpPr>
          <p:nvPr>
            <p:ph type="sldNum" sz="quarter" idx="10"/>
          </p:nvPr>
        </p:nvSpPr>
        <p:spPr/>
        <p:txBody>
          <a:bodyPr/>
          <a:lstStyle/>
          <a:p>
            <a:fld id="{3FE05674-F579-45A0-B402-E1705CE4E98D}" type="slidenum">
              <a:rPr lang="en-US" smtClean="0"/>
              <a:t>7</a:t>
            </a:fld>
            <a:endParaRPr lang="en-US"/>
          </a:p>
        </p:txBody>
      </p:sp>
    </p:spTree>
    <p:extLst>
      <p:ext uri="{BB962C8B-B14F-4D97-AF65-F5344CB8AC3E}">
        <p14:creationId xmlns:p14="http://schemas.microsoft.com/office/powerpoint/2010/main" val="31714848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[21] https://stackoverflow.com/a/19403979/1462295</a:t>
            </a:r>
          </a:p>
          <a:p>
            <a:r>
              <a:rPr lang="en-US" dirty="0" smtClean="0"/>
              <a:t>[22] https://www.codeproject.com/Articles/463508/NET-CLR-Injection-Modify-IL-Code-during-Run-time</a:t>
            </a:r>
          </a:p>
          <a:p>
            <a:endParaRPr lang="en-US" dirty="0" smtClean="0"/>
          </a:p>
          <a:p>
            <a:r>
              <a:rPr lang="en-US" dirty="0" smtClean="0"/>
              <a:t>Also, CIL</a:t>
            </a:r>
            <a:r>
              <a:rPr lang="en-US" baseline="0" dirty="0" smtClean="0"/>
              <a:t> assembly is rather straightforward to decompile back into code (at least for C#) so legacy binary fix doesn’t seem like the ideal use case</a:t>
            </a:r>
            <a:endParaRPr lang="en-US" dirty="0"/>
          </a:p>
        </p:txBody>
      </p:sp>
      <p:sp>
        <p:nvSpPr>
          <p:cNvPr id="4" name="Slide Number Placeholder 3"/>
          <p:cNvSpPr>
            <a:spLocks noGrp="1"/>
          </p:cNvSpPr>
          <p:nvPr>
            <p:ph type="sldNum" sz="quarter" idx="10"/>
          </p:nvPr>
        </p:nvSpPr>
        <p:spPr/>
        <p:txBody>
          <a:bodyPr/>
          <a:lstStyle/>
          <a:p>
            <a:fld id="{3FE05674-F579-45A0-B402-E1705CE4E98D}" type="slidenum">
              <a:rPr lang="en-US" smtClean="0"/>
              <a:t>8</a:t>
            </a:fld>
            <a:endParaRPr lang="en-US"/>
          </a:p>
        </p:txBody>
      </p:sp>
    </p:spTree>
    <p:extLst>
      <p:ext uri="{BB962C8B-B14F-4D97-AF65-F5344CB8AC3E}">
        <p14:creationId xmlns:p14="http://schemas.microsoft.com/office/powerpoint/2010/main" val="14432456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[11] https://stackoverflow.com/questions/807880/bcl-base-class-library-vs-fcl-framework-class-library</a:t>
            </a:r>
          </a:p>
          <a:p>
            <a:r>
              <a:rPr lang="en-US" dirty="0" smtClean="0"/>
              <a:t>[12] https://en.wikipedia.org/wiki/List_of_data_types_of_the_Standard_Libraries#Base_Class_Library</a:t>
            </a:r>
          </a:p>
          <a:p>
            <a:r>
              <a:rPr lang="en-US" dirty="0" smtClean="0"/>
              <a:t>[13] https://msdn.microsoft.com/en-us/library/gg145045(v=vs.110).aspx</a:t>
            </a:r>
          </a:p>
          <a:p>
            <a:r>
              <a:rPr lang="en-US" dirty="0" smtClean="0"/>
              <a:t>[16] http://referencesource.microsoft.com/</a:t>
            </a:r>
            <a:endParaRPr lang="en-US" dirty="0"/>
          </a:p>
        </p:txBody>
      </p:sp>
      <p:sp>
        <p:nvSpPr>
          <p:cNvPr id="4" name="Slide Number Placeholder 3"/>
          <p:cNvSpPr>
            <a:spLocks noGrp="1"/>
          </p:cNvSpPr>
          <p:nvPr>
            <p:ph type="sldNum" sz="quarter" idx="10"/>
          </p:nvPr>
        </p:nvSpPr>
        <p:spPr/>
        <p:txBody>
          <a:bodyPr/>
          <a:lstStyle/>
          <a:p>
            <a:fld id="{3FE05674-F579-45A0-B402-E1705CE4E98D}" type="slidenum">
              <a:rPr lang="en-US" smtClean="0"/>
              <a:t>9</a:t>
            </a:fld>
            <a:endParaRPr lang="en-US"/>
          </a:p>
        </p:txBody>
      </p:sp>
    </p:spTree>
    <p:extLst>
      <p:ext uri="{BB962C8B-B14F-4D97-AF65-F5344CB8AC3E}">
        <p14:creationId xmlns:p14="http://schemas.microsoft.com/office/powerpoint/2010/main" val="3698927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8FDDBE-BDB2-4046-AB77-BF3222E800CC}" type="datetime1">
              <a:rPr lang="en-US" smtClean="0"/>
              <a:t>6/16/2017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132FEF-6E4F-4AA6-9F7F-1890ADE00460}" type="slidenum">
              <a:rPr lang="en-US" smtClean="0"/>
              <a:pPr/>
              <a:t>‹#›</a:t>
            </a:fld>
            <a:endParaRPr lang="en-US" dirty="0"/>
          </a:p>
        </p:txBody>
      </p:sp>
    </p:spTree>
    <p:extLst>
      <p:ext uri="{BB962C8B-B14F-4D97-AF65-F5344CB8AC3E}">
        <p14:creationId xmlns:p14="http://schemas.microsoft.com/office/powerpoint/2010/main" val="36959500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D5B7B6-0F18-4135-84CA-955666A61571}" type="datetime1">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32FEF-6E4F-4AA6-9F7F-1890ADE00460}" type="slidenum">
              <a:rPr lang="en-US" smtClean="0"/>
              <a:t>‹#›</a:t>
            </a:fld>
            <a:endParaRPr lang="en-US"/>
          </a:p>
        </p:txBody>
      </p:sp>
    </p:spTree>
    <p:extLst>
      <p:ext uri="{BB962C8B-B14F-4D97-AF65-F5344CB8AC3E}">
        <p14:creationId xmlns:p14="http://schemas.microsoft.com/office/powerpoint/2010/main" val="2765553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ADA9D-2B40-4E0D-AFB3-57F2D4790185}" type="datetime1">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32FEF-6E4F-4AA6-9F7F-1890ADE00460}" type="slidenum">
              <a:rPr lang="en-US" smtClean="0"/>
              <a:t>‹#›</a:t>
            </a:fld>
            <a:endParaRPr lang="en-US"/>
          </a:p>
        </p:txBody>
      </p:sp>
    </p:spTree>
    <p:extLst>
      <p:ext uri="{BB962C8B-B14F-4D97-AF65-F5344CB8AC3E}">
        <p14:creationId xmlns:p14="http://schemas.microsoft.com/office/powerpoint/2010/main" val="2412391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0A09A7-9B6E-4028-9997-804264B894D2}" type="datetime1">
              <a:rPr lang="en-US" smtClean="0"/>
              <a:t>6/16/2017</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D132FEF-6E4F-4AA6-9F7F-1890ADE00460}" type="slidenum">
              <a:rPr lang="en-US" smtClean="0"/>
              <a:t>‹#›</a:t>
            </a:fld>
            <a:endParaRPr lang="en-US"/>
          </a:p>
        </p:txBody>
      </p:sp>
    </p:spTree>
    <p:extLst>
      <p:ext uri="{BB962C8B-B14F-4D97-AF65-F5344CB8AC3E}">
        <p14:creationId xmlns:p14="http://schemas.microsoft.com/office/powerpoint/2010/main" val="120111835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9360F6-381A-4F57-B6FF-BF2E40C3F023}" type="datetimeFigureOut">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B588F-5DB4-46D5-A63D-9B34CAB82581}" type="slidenum">
              <a:rPr lang="en-US" smtClean="0"/>
              <a:t>‹#›</a:t>
            </a:fld>
            <a:endParaRPr lang="en-US"/>
          </a:p>
        </p:txBody>
      </p:sp>
    </p:spTree>
    <p:extLst>
      <p:ext uri="{BB962C8B-B14F-4D97-AF65-F5344CB8AC3E}">
        <p14:creationId xmlns:p14="http://schemas.microsoft.com/office/powerpoint/2010/main" val="18659202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9360F6-381A-4F57-B6FF-BF2E40C3F023}" type="datetimeFigureOut">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B588F-5DB4-46D5-A63D-9B34CAB82581}" type="slidenum">
              <a:rPr lang="en-US" smtClean="0"/>
              <a:t>‹#›</a:t>
            </a:fld>
            <a:endParaRPr lang="en-US"/>
          </a:p>
        </p:txBody>
      </p:sp>
    </p:spTree>
    <p:extLst>
      <p:ext uri="{BB962C8B-B14F-4D97-AF65-F5344CB8AC3E}">
        <p14:creationId xmlns:p14="http://schemas.microsoft.com/office/powerpoint/2010/main" val="20007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9360F6-381A-4F57-B6FF-BF2E40C3F023}" type="datetimeFigureOut">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B588F-5DB4-46D5-A63D-9B34CAB82581}" type="slidenum">
              <a:rPr lang="en-US" smtClean="0"/>
              <a:t>‹#›</a:t>
            </a:fld>
            <a:endParaRPr lang="en-US"/>
          </a:p>
        </p:txBody>
      </p:sp>
    </p:spTree>
    <p:extLst>
      <p:ext uri="{BB962C8B-B14F-4D97-AF65-F5344CB8AC3E}">
        <p14:creationId xmlns:p14="http://schemas.microsoft.com/office/powerpoint/2010/main" val="25587341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9360F6-381A-4F57-B6FF-BF2E40C3F023}" type="datetimeFigureOut">
              <a:rPr lang="en-US" smtClean="0"/>
              <a:t>6/16/2017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B588F-5DB4-46D5-A63D-9B34CAB82581}" type="slidenum">
              <a:rPr lang="en-US" smtClean="0"/>
              <a:t>‹#›</a:t>
            </a:fld>
            <a:endParaRPr lang="en-US"/>
          </a:p>
        </p:txBody>
      </p:sp>
    </p:spTree>
    <p:extLst>
      <p:ext uri="{BB962C8B-B14F-4D97-AF65-F5344CB8AC3E}">
        <p14:creationId xmlns:p14="http://schemas.microsoft.com/office/powerpoint/2010/main" val="9346913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9360F6-381A-4F57-B6FF-BF2E40C3F023}" type="datetimeFigureOut">
              <a:rPr lang="en-US" smtClean="0"/>
              <a:t>6/16/2017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0B588F-5DB4-46D5-A63D-9B34CAB82581}" type="slidenum">
              <a:rPr lang="en-US" smtClean="0"/>
              <a:t>‹#›</a:t>
            </a:fld>
            <a:endParaRPr lang="en-US"/>
          </a:p>
        </p:txBody>
      </p:sp>
    </p:spTree>
    <p:extLst>
      <p:ext uri="{BB962C8B-B14F-4D97-AF65-F5344CB8AC3E}">
        <p14:creationId xmlns:p14="http://schemas.microsoft.com/office/powerpoint/2010/main" val="8081365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9360F6-381A-4F57-B6FF-BF2E40C3F023}" type="datetimeFigureOut">
              <a:rPr lang="en-US" smtClean="0"/>
              <a:t>6/16/2017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0B588F-5DB4-46D5-A63D-9B34CAB82581}" type="slidenum">
              <a:rPr lang="en-US" smtClean="0"/>
              <a:t>‹#›</a:t>
            </a:fld>
            <a:endParaRPr lang="en-US"/>
          </a:p>
        </p:txBody>
      </p:sp>
    </p:spTree>
    <p:extLst>
      <p:ext uri="{BB962C8B-B14F-4D97-AF65-F5344CB8AC3E}">
        <p14:creationId xmlns:p14="http://schemas.microsoft.com/office/powerpoint/2010/main" val="35212458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9360F6-381A-4F57-B6FF-BF2E40C3F023}" type="datetimeFigureOut">
              <a:rPr lang="en-US" smtClean="0"/>
              <a:t>6/16/2017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0B588F-5DB4-46D5-A63D-9B34CAB82581}" type="slidenum">
              <a:rPr lang="en-US" smtClean="0"/>
              <a:t>‹#›</a:t>
            </a:fld>
            <a:endParaRPr lang="en-US"/>
          </a:p>
        </p:txBody>
      </p:sp>
    </p:spTree>
    <p:extLst>
      <p:ext uri="{BB962C8B-B14F-4D97-AF65-F5344CB8AC3E}">
        <p14:creationId xmlns:p14="http://schemas.microsoft.com/office/powerpoint/2010/main" val="4100614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9E3CC9-79E7-44E4-853B-9C0A4835E438}" type="datetime1">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32FEF-6E4F-4AA6-9F7F-1890ADE00460}" type="slidenum">
              <a:rPr lang="en-US" smtClean="0"/>
              <a:t>‹#›</a:t>
            </a:fld>
            <a:endParaRPr lang="en-US" dirty="0"/>
          </a:p>
        </p:txBody>
      </p:sp>
    </p:spTree>
    <p:extLst>
      <p:ext uri="{BB962C8B-B14F-4D97-AF65-F5344CB8AC3E}">
        <p14:creationId xmlns:p14="http://schemas.microsoft.com/office/powerpoint/2010/main" val="116213996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9360F6-381A-4F57-B6FF-BF2E40C3F023}" type="datetimeFigureOut">
              <a:rPr lang="en-US" smtClean="0"/>
              <a:t>6/16/2017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B588F-5DB4-46D5-A63D-9B34CAB82581}" type="slidenum">
              <a:rPr lang="en-US" smtClean="0"/>
              <a:t>‹#›</a:t>
            </a:fld>
            <a:endParaRPr lang="en-US"/>
          </a:p>
        </p:txBody>
      </p:sp>
    </p:spTree>
    <p:extLst>
      <p:ext uri="{BB962C8B-B14F-4D97-AF65-F5344CB8AC3E}">
        <p14:creationId xmlns:p14="http://schemas.microsoft.com/office/powerpoint/2010/main" val="1325848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9360F6-381A-4F57-B6FF-BF2E40C3F023}" type="datetimeFigureOut">
              <a:rPr lang="en-US" smtClean="0"/>
              <a:t>6/16/2017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B588F-5DB4-46D5-A63D-9B34CAB82581}" type="slidenum">
              <a:rPr lang="en-US" smtClean="0"/>
              <a:t>‹#›</a:t>
            </a:fld>
            <a:endParaRPr lang="en-US"/>
          </a:p>
        </p:txBody>
      </p:sp>
    </p:spTree>
    <p:extLst>
      <p:ext uri="{BB962C8B-B14F-4D97-AF65-F5344CB8AC3E}">
        <p14:creationId xmlns:p14="http://schemas.microsoft.com/office/powerpoint/2010/main" val="29979360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9360F6-381A-4F57-B6FF-BF2E40C3F023}" type="datetimeFigureOut">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B588F-5DB4-46D5-A63D-9B34CAB82581}" type="slidenum">
              <a:rPr lang="en-US" smtClean="0"/>
              <a:t>‹#›</a:t>
            </a:fld>
            <a:endParaRPr lang="en-US"/>
          </a:p>
        </p:txBody>
      </p:sp>
    </p:spTree>
    <p:extLst>
      <p:ext uri="{BB962C8B-B14F-4D97-AF65-F5344CB8AC3E}">
        <p14:creationId xmlns:p14="http://schemas.microsoft.com/office/powerpoint/2010/main" val="23973028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9360F6-381A-4F57-B6FF-BF2E40C3F023}" type="datetimeFigureOut">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B588F-5DB4-46D5-A63D-9B34CAB82581}" type="slidenum">
              <a:rPr lang="en-US" smtClean="0"/>
              <a:t>‹#›</a:t>
            </a:fld>
            <a:endParaRPr lang="en-US"/>
          </a:p>
        </p:txBody>
      </p:sp>
    </p:spTree>
    <p:extLst>
      <p:ext uri="{BB962C8B-B14F-4D97-AF65-F5344CB8AC3E}">
        <p14:creationId xmlns:p14="http://schemas.microsoft.com/office/powerpoint/2010/main" val="1329628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F19F8D-B531-49E4-A004-52FBA503DCA1}" type="datetime1">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32FEF-6E4F-4AA6-9F7F-1890ADE00460}" type="slidenum">
              <a:rPr lang="en-US" smtClean="0"/>
              <a:t>‹#›</a:t>
            </a:fld>
            <a:endParaRPr lang="en-US"/>
          </a:p>
        </p:txBody>
      </p:sp>
    </p:spTree>
    <p:extLst>
      <p:ext uri="{BB962C8B-B14F-4D97-AF65-F5344CB8AC3E}">
        <p14:creationId xmlns:p14="http://schemas.microsoft.com/office/powerpoint/2010/main" val="25833225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0E05DA-7380-4C52-951A-9A883F553D87}" type="datetime1">
              <a:rPr lang="en-US" smtClean="0"/>
              <a:t>6/16/2017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132FEF-6E4F-4AA6-9F7F-1890ADE00460}" type="slidenum">
              <a:rPr lang="en-US" smtClean="0"/>
              <a:t>‹#›</a:t>
            </a:fld>
            <a:endParaRPr lang="en-US"/>
          </a:p>
        </p:txBody>
      </p:sp>
    </p:spTree>
    <p:extLst>
      <p:ext uri="{BB962C8B-B14F-4D97-AF65-F5344CB8AC3E}">
        <p14:creationId xmlns:p14="http://schemas.microsoft.com/office/powerpoint/2010/main" val="153577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CB5449-B49C-4729-8B54-294B77280558}" type="datetime1">
              <a:rPr lang="en-US" smtClean="0"/>
              <a:t>6/16/2017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132FEF-6E4F-4AA6-9F7F-1890ADE00460}" type="slidenum">
              <a:rPr lang="en-US" smtClean="0"/>
              <a:t>‹#›</a:t>
            </a:fld>
            <a:endParaRPr lang="en-US"/>
          </a:p>
        </p:txBody>
      </p:sp>
    </p:spTree>
    <p:extLst>
      <p:ext uri="{BB962C8B-B14F-4D97-AF65-F5344CB8AC3E}">
        <p14:creationId xmlns:p14="http://schemas.microsoft.com/office/powerpoint/2010/main" val="2978530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035557-0B3F-408D-9C32-6209A21D47C9}" type="datetime1">
              <a:rPr lang="en-US" smtClean="0"/>
              <a:t>6/16/2017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132FEF-6E4F-4AA6-9F7F-1890ADE00460}" type="slidenum">
              <a:rPr lang="en-US" smtClean="0"/>
              <a:t>‹#›</a:t>
            </a:fld>
            <a:endParaRPr lang="en-US"/>
          </a:p>
        </p:txBody>
      </p:sp>
    </p:spTree>
    <p:extLst>
      <p:ext uri="{BB962C8B-B14F-4D97-AF65-F5344CB8AC3E}">
        <p14:creationId xmlns:p14="http://schemas.microsoft.com/office/powerpoint/2010/main" val="22745674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A9340D-FE8A-422B-A236-8E0401879DE3}" type="datetime1">
              <a:rPr lang="en-US" smtClean="0"/>
              <a:t>6/16/2017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132FEF-6E4F-4AA6-9F7F-1890ADE00460}" type="slidenum">
              <a:rPr lang="en-US" smtClean="0"/>
              <a:t>‹#›</a:t>
            </a:fld>
            <a:endParaRPr lang="en-US"/>
          </a:p>
        </p:txBody>
      </p:sp>
    </p:spTree>
    <p:extLst>
      <p:ext uri="{BB962C8B-B14F-4D97-AF65-F5344CB8AC3E}">
        <p14:creationId xmlns:p14="http://schemas.microsoft.com/office/powerpoint/2010/main" val="20333187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23F69C-9328-4C1F-B040-E1E07344585D}" type="datetime1">
              <a:rPr lang="en-US" smtClean="0"/>
              <a:t>6/16/2017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132FEF-6E4F-4AA6-9F7F-1890ADE00460}" type="slidenum">
              <a:rPr lang="en-US" smtClean="0"/>
              <a:t>‹#›</a:t>
            </a:fld>
            <a:endParaRPr lang="en-US"/>
          </a:p>
        </p:txBody>
      </p:sp>
    </p:spTree>
    <p:extLst>
      <p:ext uri="{BB962C8B-B14F-4D97-AF65-F5344CB8AC3E}">
        <p14:creationId xmlns:p14="http://schemas.microsoft.com/office/powerpoint/2010/main" val="274724134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F41152-49F5-4289-84E7-754EF762A72D}" type="datetime1">
              <a:rPr lang="en-US" smtClean="0"/>
              <a:t>6/16/2017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132FEF-6E4F-4AA6-9F7F-1890ADE00460}" type="slidenum">
              <a:rPr lang="en-US" smtClean="0"/>
              <a:t>‹#›</a:t>
            </a:fld>
            <a:endParaRPr lang="en-US"/>
          </a:p>
        </p:txBody>
      </p:sp>
    </p:spTree>
    <p:extLst>
      <p:ext uri="{BB962C8B-B14F-4D97-AF65-F5344CB8AC3E}">
        <p14:creationId xmlns:p14="http://schemas.microsoft.com/office/powerpoint/2010/main" val="1778331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0A09A7-9B6E-4028-9997-804264B894D2}" type="datetime1">
              <a:rPr lang="en-US" smtClean="0"/>
              <a:t>6/16/2017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132FEF-6E4F-4AA6-9F7F-1890ADE00460}" type="slidenum">
              <a:rPr lang="en-US" smtClean="0"/>
              <a:t>‹#›</a:t>
            </a:fld>
            <a:endParaRPr lang="en-US"/>
          </a:p>
        </p:txBody>
      </p:sp>
    </p:spTree>
    <p:extLst>
      <p:ext uri="{BB962C8B-B14F-4D97-AF65-F5344CB8AC3E}">
        <p14:creationId xmlns:p14="http://schemas.microsoft.com/office/powerpoint/2010/main" val="2935842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9360F6-381A-4F57-B6FF-BF2E40C3F023}" type="datetimeFigureOut">
              <a:rPr lang="en-US" smtClean="0"/>
              <a:t>6/16/2017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0B588F-5DB4-46D5-A63D-9B34CAB82581}" type="slidenum">
              <a:rPr lang="en-US" smtClean="0"/>
              <a:t>‹#›</a:t>
            </a:fld>
            <a:endParaRPr lang="en-US"/>
          </a:p>
        </p:txBody>
      </p:sp>
    </p:spTree>
    <p:extLst>
      <p:ext uri="{BB962C8B-B14F-4D97-AF65-F5344CB8AC3E}">
        <p14:creationId xmlns:p14="http://schemas.microsoft.com/office/powerpoint/2010/main" val="218728699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is .NET</a:t>
            </a:r>
            <a:endParaRPr lang="en-US" dirty="0"/>
          </a:p>
        </p:txBody>
      </p:sp>
      <p:sp>
        <p:nvSpPr>
          <p:cNvPr id="3" name="Subtitle 2"/>
          <p:cNvSpPr>
            <a:spLocks noGrp="1"/>
          </p:cNvSpPr>
          <p:nvPr>
            <p:ph type="subTitle" idx="1"/>
          </p:nvPr>
        </p:nvSpPr>
        <p:spPr/>
        <p:txBody>
          <a:bodyPr/>
          <a:lstStyle/>
          <a:p>
            <a:endParaRPr lang="en-US"/>
          </a:p>
        </p:txBody>
      </p:sp>
      <p:sp>
        <p:nvSpPr>
          <p:cNvPr id="5" name="Slide Number Placeholder 4"/>
          <p:cNvSpPr>
            <a:spLocks noGrp="1"/>
          </p:cNvSpPr>
          <p:nvPr>
            <p:ph type="sldNum" sz="quarter" idx="12"/>
          </p:nvPr>
        </p:nvSpPr>
        <p:spPr/>
        <p:txBody>
          <a:bodyPr/>
          <a:lstStyle/>
          <a:p>
            <a:fld id="{ED132FEF-6E4F-4AA6-9F7F-1890ADE00460}" type="slidenum">
              <a:rPr lang="en-US" smtClean="0"/>
              <a:t>1</a:t>
            </a:fld>
            <a:endParaRPr lang="en-US" dirty="0"/>
          </a:p>
        </p:txBody>
      </p:sp>
    </p:spTree>
    <p:extLst>
      <p:ext uri="{BB962C8B-B14F-4D97-AF65-F5344CB8AC3E}">
        <p14:creationId xmlns:p14="http://schemas.microsoft.com/office/powerpoint/2010/main" val="7000267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ADO.NET, ASP.NET, MVC, </a:t>
            </a:r>
            <a:r>
              <a:rPr lang="en-US" dirty="0" err="1" smtClean="0"/>
              <a:t>webforms</a:t>
            </a:r>
            <a:r>
              <a:rPr lang="en-US" dirty="0" smtClean="0"/>
              <a:t>, razor</a:t>
            </a:r>
            <a:endParaRPr lang="en-US" dirty="0"/>
          </a:p>
        </p:txBody>
      </p:sp>
      <p:sp>
        <p:nvSpPr>
          <p:cNvPr id="3" name="Content Placeholder 2"/>
          <p:cNvSpPr>
            <a:spLocks noGrp="1"/>
          </p:cNvSpPr>
          <p:nvPr>
            <p:ph idx="1"/>
          </p:nvPr>
        </p:nvSpPr>
        <p:spPr/>
        <p:txBody>
          <a:bodyPr>
            <a:normAutofit/>
          </a:bodyPr>
          <a:lstStyle/>
          <a:p>
            <a:r>
              <a:rPr lang="en-US" dirty="0" smtClean="0"/>
              <a:t>ADO.NET is a .NET Framework library to interact with (MSSQL) database</a:t>
            </a:r>
          </a:p>
          <a:p>
            <a:pPr lvl="1"/>
            <a:r>
              <a:rPr lang="en-US" dirty="0" smtClean="0"/>
              <a:t>Entity Framework is ORM for ADO.NET</a:t>
            </a:r>
          </a:p>
          <a:p>
            <a:r>
              <a:rPr lang="en-US" dirty="0" smtClean="0"/>
              <a:t>ASP.NET is a .NET framework library to serve dynamic web pages [14]</a:t>
            </a:r>
          </a:p>
          <a:p>
            <a:pPr lvl="1"/>
            <a:r>
              <a:rPr lang="en-US" dirty="0" smtClean="0"/>
              <a:t>Typically hosted in IIS</a:t>
            </a:r>
          </a:p>
          <a:p>
            <a:pPr lvl="1"/>
            <a:r>
              <a:rPr lang="en-US" dirty="0" smtClean="0"/>
              <a:t>Pages are “Web Forms”</a:t>
            </a:r>
          </a:p>
          <a:p>
            <a:pPr lvl="2"/>
            <a:r>
              <a:rPr lang="en-US" dirty="0" smtClean="0"/>
              <a:t>Has “code behind” file and view file</a:t>
            </a:r>
          </a:p>
          <a:p>
            <a:pPr lvl="2"/>
            <a:r>
              <a:rPr lang="en-US" dirty="0" smtClean="0"/>
              <a:t>Pages need to be compiled like source code</a:t>
            </a:r>
          </a:p>
          <a:p>
            <a:pPr lvl="2"/>
            <a:endParaRPr lang="en-US" dirty="0" smtClean="0"/>
          </a:p>
        </p:txBody>
      </p:sp>
      <p:sp>
        <p:nvSpPr>
          <p:cNvPr id="6" name="Slide Number Placeholder 5"/>
          <p:cNvSpPr>
            <a:spLocks noGrp="1"/>
          </p:cNvSpPr>
          <p:nvPr>
            <p:ph type="sldNum" sz="quarter" idx="12"/>
          </p:nvPr>
        </p:nvSpPr>
        <p:spPr/>
        <p:txBody>
          <a:bodyPr/>
          <a:lstStyle/>
          <a:p>
            <a:fld id="{ED132FEF-6E4F-4AA6-9F7F-1890ADE00460}" type="slidenum">
              <a:rPr lang="en-US" smtClean="0"/>
              <a:t>10</a:t>
            </a:fld>
            <a:endParaRPr lang="en-US" dirty="0"/>
          </a:p>
        </p:txBody>
      </p:sp>
    </p:spTree>
    <p:extLst>
      <p:ext uri="{BB962C8B-B14F-4D97-AF65-F5344CB8AC3E}">
        <p14:creationId xmlns:p14="http://schemas.microsoft.com/office/powerpoint/2010/main" val="462331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ADO.NET, ASP.NET, MVC, </a:t>
            </a:r>
            <a:r>
              <a:rPr lang="en-US" dirty="0" err="1" smtClean="0"/>
              <a:t>webforms</a:t>
            </a:r>
            <a:r>
              <a:rPr lang="en-US" dirty="0" smtClean="0"/>
              <a:t>, razor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ASP.NET </a:t>
            </a:r>
            <a:r>
              <a:rPr lang="en-US" dirty="0" err="1" smtClean="0"/>
              <a:t>cont</a:t>
            </a:r>
            <a:endParaRPr lang="en-US" dirty="0" smtClean="0"/>
          </a:p>
          <a:p>
            <a:pPr lvl="1"/>
            <a:r>
              <a:rPr lang="en-US" dirty="0" smtClean="0"/>
              <a:t>MVC is an extension to ASP.NET that comes with Visual Studio</a:t>
            </a:r>
          </a:p>
          <a:p>
            <a:pPr lvl="2"/>
            <a:r>
              <a:rPr lang="en-US" dirty="0" smtClean="0"/>
              <a:t>Implements Model-View-Controller design pattern</a:t>
            </a:r>
          </a:p>
          <a:p>
            <a:pPr lvl="2"/>
            <a:r>
              <a:rPr lang="en-US" dirty="0" smtClean="0"/>
              <a:t>Methods for a page are handled in the </a:t>
            </a:r>
            <a:r>
              <a:rPr lang="en-US" dirty="0" smtClean="0"/>
              <a:t>controller, or somewhere else as defined </a:t>
            </a:r>
            <a:r>
              <a:rPr lang="en-US" smtClean="0"/>
              <a:t>in route setup</a:t>
            </a:r>
            <a:endParaRPr lang="en-US" dirty="0" smtClean="0"/>
          </a:p>
          <a:p>
            <a:pPr lvl="2"/>
            <a:r>
              <a:rPr lang="en-US" dirty="0" smtClean="0"/>
              <a:t>Can still include code in the view itself, same as before</a:t>
            </a:r>
          </a:p>
          <a:p>
            <a:pPr lvl="1"/>
            <a:r>
              <a:rPr lang="en-US" dirty="0" smtClean="0"/>
              <a:t>Razor is typically used with MVC</a:t>
            </a:r>
          </a:p>
          <a:p>
            <a:pPr lvl="2"/>
            <a:r>
              <a:rPr lang="en-US" dirty="0" smtClean="0"/>
              <a:t>Entire state of the webpage (“</a:t>
            </a:r>
            <a:r>
              <a:rPr lang="en-US" dirty="0" err="1" smtClean="0"/>
              <a:t>ViewState</a:t>
            </a:r>
            <a:r>
              <a:rPr lang="en-US" dirty="0" smtClean="0"/>
              <a:t>”) no longer needs to be passed around with every server call</a:t>
            </a:r>
          </a:p>
          <a:p>
            <a:pPr lvl="2"/>
            <a:r>
              <a:rPr lang="en-US" dirty="0" smtClean="0"/>
              <a:t>Page is no longer re-rendered with every server </a:t>
            </a:r>
            <a:r>
              <a:rPr lang="en-US" dirty="0" smtClean="0"/>
              <a:t>call</a:t>
            </a:r>
          </a:p>
          <a:p>
            <a:pPr lvl="2"/>
            <a:r>
              <a:rPr lang="en-US" dirty="0" smtClean="0"/>
              <a:t>Views are compiled on demand and can be changed at runtime</a:t>
            </a:r>
            <a:endParaRPr lang="en-US" dirty="0" smtClean="0"/>
          </a:p>
          <a:p>
            <a:pPr lvl="2"/>
            <a:r>
              <a:rPr lang="en-US" dirty="0" smtClean="0"/>
              <a:t>No </a:t>
            </a:r>
            <a:r>
              <a:rPr lang="en-US" dirty="0" smtClean="0"/>
              <a:t>more</a:t>
            </a:r>
          </a:p>
          <a:p>
            <a:pPr lvl="2"/>
            <a:endParaRPr lang="en-US" dirty="0"/>
          </a:p>
          <a:p>
            <a:pPr marL="914400" lvl="2" indent="0">
              <a:buNone/>
            </a:pPr>
            <a:r>
              <a:rPr lang="en-US" dirty="0" smtClean="0"/>
              <a:t> </a:t>
            </a:r>
            <a:endParaRPr lang="en-US" dirty="0" smtClean="0"/>
          </a:p>
          <a:p>
            <a:endParaRPr lang="en-US" dirty="0" smtClean="0"/>
          </a:p>
        </p:txBody>
      </p:sp>
      <p:sp>
        <p:nvSpPr>
          <p:cNvPr id="4" name="Rectangle 2"/>
          <p:cNvSpPr>
            <a:spLocks noChangeArrowheads="1"/>
          </p:cNvSpPr>
          <p:nvPr/>
        </p:nvSpPr>
        <p:spPr bwMode="auto">
          <a:xfrm>
            <a:off x="3547351" y="5166271"/>
            <a:ext cx="3690027" cy="861774"/>
          </a:xfrm>
          <a:prstGeom prst="rect">
            <a:avLst/>
          </a:prstGeom>
          <a:solidFill>
            <a:srgbClr val="EFF0F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242729"/>
                </a:solidFill>
                <a:effectLst/>
                <a:latin typeface="Consolas" panose="020B0609020204030204" pitchFamily="49" charset="0"/>
                <a:cs typeface="Consolas" panose="020B0609020204030204" pitchFamily="49" charset="0"/>
              </a:rPr>
              <a:t>if (!</a:t>
            </a:r>
            <a:r>
              <a:rPr kumimoji="0" lang="en-US" altLang="en-US" sz="1400" b="0" i="0" u="none" strike="noStrike" cap="none" normalizeH="0" baseline="0" dirty="0" err="1" smtClean="0">
                <a:ln>
                  <a:noFill/>
                </a:ln>
                <a:solidFill>
                  <a:srgbClr val="242729"/>
                </a:solidFill>
                <a:effectLst/>
                <a:latin typeface="Consolas" panose="020B0609020204030204" pitchFamily="49" charset="0"/>
                <a:cs typeface="Consolas" panose="020B0609020204030204" pitchFamily="49" charset="0"/>
              </a:rPr>
              <a:t>IsPostback</a:t>
            </a:r>
            <a:r>
              <a:rPr kumimoji="0" lang="en-US" altLang="en-US" sz="1400" b="0" i="0" u="none" strike="noStrike" cap="none" normalizeH="0" baseline="0" dirty="0" smtClean="0">
                <a:ln>
                  <a:noFill/>
                </a:ln>
                <a:solidFill>
                  <a:srgbClr val="242729"/>
                </a:solidFill>
                <a:effectLst/>
                <a:latin typeface="Consolas" panose="020B0609020204030204" pitchFamily="49" charset="0"/>
                <a:cs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dirty="0">
                <a:solidFill>
                  <a:srgbClr val="242729"/>
                </a:solidFill>
                <a:latin typeface="Consolas" panose="020B0609020204030204" pitchFamily="49" charset="0"/>
                <a:cs typeface="Consolas" panose="020B0609020204030204" pitchFamily="49" charset="0"/>
              </a:rPr>
              <a:t> </a:t>
            </a:r>
            <a:r>
              <a:rPr lang="en-US" altLang="en-US" sz="1400" dirty="0" smtClean="0">
                <a:solidFill>
                  <a:srgbClr val="242729"/>
                </a:solidFill>
                <a:latin typeface="Consolas" panose="020B0609020204030204" pitchFamily="49" charset="0"/>
                <a:cs typeface="Consolas" panose="020B0609020204030204" pitchFamily="49" charset="0"/>
              </a:rPr>
              <a:t>   </a:t>
            </a:r>
            <a:r>
              <a:rPr kumimoji="0" lang="en-US" altLang="en-US" sz="1400" b="0" i="0" u="none" strike="noStrike" cap="none" normalizeH="0" baseline="0" dirty="0" smtClean="0">
                <a:ln>
                  <a:noFill/>
                </a:ln>
                <a:solidFill>
                  <a:srgbClr val="242729"/>
                </a:solidFill>
                <a:effectLst/>
                <a:latin typeface="Consolas" panose="020B0609020204030204" pitchFamily="49" charset="0"/>
                <a:cs typeface="Consolas" panose="020B0609020204030204" pitchFamily="49" charset="0"/>
              </a:rPr>
              <a:t>// generate form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242729"/>
                </a:solidFill>
                <a:effectLst/>
                <a:latin typeface="Consolas" panose="020B0609020204030204" pitchFamily="49" charset="0"/>
                <a:cs typeface="Consolas" panose="020B0609020204030204" pitchFamily="49" charset="0"/>
              </a:rPr>
              <a:t>else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dirty="0">
                <a:solidFill>
                  <a:srgbClr val="242729"/>
                </a:solidFill>
                <a:latin typeface="Consolas" panose="020B0609020204030204" pitchFamily="49" charset="0"/>
                <a:cs typeface="Consolas" panose="020B0609020204030204" pitchFamily="49" charset="0"/>
              </a:rPr>
              <a:t> </a:t>
            </a:r>
            <a:r>
              <a:rPr lang="en-US" altLang="en-US" sz="1400" dirty="0" smtClean="0">
                <a:solidFill>
                  <a:srgbClr val="242729"/>
                </a:solidFill>
                <a:latin typeface="Consolas" panose="020B0609020204030204" pitchFamily="49" charset="0"/>
                <a:cs typeface="Consolas" panose="020B0609020204030204" pitchFamily="49" charset="0"/>
              </a:rPr>
              <a:t>   // </a:t>
            </a:r>
            <a:r>
              <a:rPr kumimoji="0" lang="en-US" altLang="en-US" sz="1400" b="0" i="0" u="none" strike="noStrike" cap="none" normalizeH="0" baseline="0" dirty="0" smtClean="0">
                <a:ln>
                  <a:noFill/>
                </a:ln>
                <a:solidFill>
                  <a:srgbClr val="242729"/>
                </a:solidFill>
                <a:effectLst/>
                <a:latin typeface="Consolas" panose="020B0609020204030204" pitchFamily="49" charset="0"/>
                <a:cs typeface="Consolas" panose="020B0609020204030204" pitchFamily="49" charset="0"/>
              </a:rPr>
              <a:t>process submitted data;</a:t>
            </a:r>
            <a:r>
              <a:rPr kumimoji="0" lang="en-US" altLang="en-US" sz="1200" b="0" i="0" u="none" strike="noStrike" cap="none" normalizeH="0" baseline="0" dirty="0" smtClean="0">
                <a:ln>
                  <a:noFill/>
                </a:ln>
                <a:solidFill>
                  <a:schemeClr val="tx1"/>
                </a:solidFill>
                <a:effectLst/>
              </a:rPr>
              <a:t> </a:t>
            </a:r>
            <a:endParaRPr kumimoji="0" lang="en-US" altLang="en-US" sz="3600" b="0" i="0" u="none" strike="noStrike" cap="none" normalizeH="0" baseline="0" dirty="0" smtClean="0">
              <a:ln>
                <a:noFill/>
              </a:ln>
              <a:solidFill>
                <a:schemeClr val="tx1"/>
              </a:solidFill>
              <a:effectLst/>
              <a:latin typeface="Arial" panose="020B0604020202020204" pitchFamily="34" charset="0"/>
            </a:endParaRPr>
          </a:p>
        </p:txBody>
      </p:sp>
      <p:sp>
        <p:nvSpPr>
          <p:cNvPr id="5" name="Slide Number Placeholder 4"/>
          <p:cNvSpPr>
            <a:spLocks noGrp="1"/>
          </p:cNvSpPr>
          <p:nvPr>
            <p:ph type="sldNum" sz="quarter" idx="12"/>
          </p:nvPr>
        </p:nvSpPr>
        <p:spPr/>
        <p:txBody>
          <a:bodyPr/>
          <a:lstStyle/>
          <a:p>
            <a:fld id="{ED132FEF-6E4F-4AA6-9F7F-1890ADE00460}" type="slidenum">
              <a:rPr lang="en-US" smtClean="0"/>
              <a:t>11</a:t>
            </a:fld>
            <a:endParaRPr lang="en-US" dirty="0"/>
          </a:p>
        </p:txBody>
      </p:sp>
    </p:spTree>
    <p:extLst>
      <p:ext uri="{BB962C8B-B14F-4D97-AF65-F5344CB8AC3E}">
        <p14:creationId xmlns:p14="http://schemas.microsoft.com/office/powerpoint/2010/main" val="3403908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ASP.NET visualized</a:t>
            </a:r>
            <a:endParaRPr lang="en-US" dirty="0"/>
          </a:p>
        </p:txBody>
      </p:sp>
      <p:sp>
        <p:nvSpPr>
          <p:cNvPr id="4" name="Rectangle 3"/>
          <p:cNvSpPr/>
          <p:nvPr/>
        </p:nvSpPr>
        <p:spPr>
          <a:xfrm>
            <a:off x="1235824" y="1967129"/>
            <a:ext cx="4007385" cy="3285807"/>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smtClean="0">
                <a:solidFill>
                  <a:schemeClr val="tx1"/>
                </a:solidFill>
              </a:rPr>
              <a:t>.NET Framework</a:t>
            </a:r>
            <a:endParaRPr lang="en-US" dirty="0">
              <a:solidFill>
                <a:schemeClr val="tx1"/>
              </a:solidFill>
            </a:endParaRPr>
          </a:p>
        </p:txBody>
      </p:sp>
      <p:sp>
        <p:nvSpPr>
          <p:cNvPr id="5" name="Rounded Rectangle 4"/>
          <p:cNvSpPr/>
          <p:nvPr/>
        </p:nvSpPr>
        <p:spPr>
          <a:xfrm>
            <a:off x="1643157" y="4280170"/>
            <a:ext cx="1084549" cy="69066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CLR</a:t>
            </a:r>
            <a:endParaRPr lang="en-US" dirty="0">
              <a:solidFill>
                <a:schemeClr val="tx1"/>
              </a:solidFill>
            </a:endParaRPr>
          </a:p>
        </p:txBody>
      </p:sp>
      <p:sp>
        <p:nvSpPr>
          <p:cNvPr id="7" name="Rounded Rectangle 6"/>
          <p:cNvSpPr/>
          <p:nvPr/>
        </p:nvSpPr>
        <p:spPr>
          <a:xfrm>
            <a:off x="3279927" y="4280170"/>
            <a:ext cx="1084549" cy="69066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BCL</a:t>
            </a:r>
            <a:endParaRPr lang="en-US" dirty="0">
              <a:solidFill>
                <a:schemeClr val="tx1"/>
              </a:solidFill>
            </a:endParaRPr>
          </a:p>
        </p:txBody>
      </p:sp>
      <p:sp>
        <p:nvSpPr>
          <p:cNvPr id="8" name="Rounded Rectangle 7"/>
          <p:cNvSpPr/>
          <p:nvPr/>
        </p:nvSpPr>
        <p:spPr>
          <a:xfrm>
            <a:off x="3279927" y="3387367"/>
            <a:ext cx="1084549" cy="69066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r>
              <a:rPr lang="en-US" dirty="0" smtClean="0">
                <a:solidFill>
                  <a:schemeClr val="tx1"/>
                </a:solidFill>
              </a:rPr>
              <a:t>CL</a:t>
            </a:r>
            <a:endParaRPr lang="en-US" dirty="0">
              <a:solidFill>
                <a:schemeClr val="tx1"/>
              </a:solidFill>
            </a:endParaRPr>
          </a:p>
        </p:txBody>
      </p:sp>
      <p:sp>
        <p:nvSpPr>
          <p:cNvPr id="6" name="Rounded Rectangle 5"/>
          <p:cNvSpPr/>
          <p:nvPr/>
        </p:nvSpPr>
        <p:spPr>
          <a:xfrm>
            <a:off x="3245004" y="2429562"/>
            <a:ext cx="1745285" cy="69066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smtClean="0">
                <a:solidFill>
                  <a:schemeClr val="tx1"/>
                </a:solidFill>
              </a:rPr>
              <a:t>ASP.NET</a:t>
            </a:r>
          </a:p>
          <a:p>
            <a:pPr algn="ctr"/>
            <a:r>
              <a:rPr lang="en-US" dirty="0" smtClean="0">
                <a:solidFill>
                  <a:schemeClr val="tx1"/>
                </a:solidFill>
              </a:rPr>
              <a:t>(</a:t>
            </a:r>
            <a:r>
              <a:rPr lang="en-US" dirty="0" err="1" smtClean="0">
                <a:solidFill>
                  <a:schemeClr val="tx1"/>
                </a:solidFill>
              </a:rPr>
              <a:t>WebForms</a:t>
            </a:r>
            <a:r>
              <a:rPr lang="en-US" dirty="0" smtClean="0">
                <a:solidFill>
                  <a:schemeClr val="tx1"/>
                </a:solidFill>
              </a:rPr>
              <a:t>)</a:t>
            </a:r>
            <a:endParaRPr lang="en-US" dirty="0">
              <a:solidFill>
                <a:schemeClr val="tx1"/>
              </a:solidFill>
            </a:endParaRPr>
          </a:p>
        </p:txBody>
      </p:sp>
      <p:grpSp>
        <p:nvGrpSpPr>
          <p:cNvPr id="16" name="Group 15"/>
          <p:cNvGrpSpPr/>
          <p:nvPr/>
        </p:nvGrpSpPr>
        <p:grpSpPr>
          <a:xfrm>
            <a:off x="6214378" y="2340572"/>
            <a:ext cx="2314613" cy="2538920"/>
            <a:chOff x="7847855" y="2071992"/>
            <a:chExt cx="2314613" cy="2538920"/>
          </a:xfrm>
          <a:solidFill>
            <a:schemeClr val="accent6">
              <a:lumMod val="20000"/>
              <a:lumOff val="80000"/>
            </a:schemeClr>
          </a:solidFill>
        </p:grpSpPr>
        <p:sp>
          <p:nvSpPr>
            <p:cNvPr id="15" name="Rounded Rectangle 14"/>
            <p:cNvSpPr/>
            <p:nvPr/>
          </p:nvSpPr>
          <p:spPr>
            <a:xfrm>
              <a:off x="7847855" y="2071992"/>
              <a:ext cx="2314613" cy="2538920"/>
            </a:xfrm>
            <a:prstGeom prst="roundRect">
              <a:avLst/>
            </a:prstGeom>
            <a:grpFill/>
            <a:ln w="76200">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smtClean="0">
                  <a:solidFill>
                    <a:schemeClr val="tx1"/>
                  </a:solidFill>
                </a:rPr>
                <a:t>ASP.NET extensions</a:t>
              </a:r>
              <a:endParaRPr lang="en-US" dirty="0">
                <a:solidFill>
                  <a:schemeClr val="tx1"/>
                </a:solidFill>
              </a:endParaRPr>
            </a:p>
          </p:txBody>
        </p:sp>
        <p:sp>
          <p:nvSpPr>
            <p:cNvPr id="9" name="Rounded Rectangle 8"/>
            <p:cNvSpPr/>
            <p:nvPr/>
          </p:nvSpPr>
          <p:spPr>
            <a:xfrm>
              <a:off x="8464069" y="3614166"/>
              <a:ext cx="1084549" cy="69375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MVC</a:t>
              </a:r>
              <a:endParaRPr lang="en-US" dirty="0">
                <a:solidFill>
                  <a:schemeClr val="tx1"/>
                </a:solidFill>
              </a:endParaRPr>
            </a:p>
          </p:txBody>
        </p:sp>
        <p:sp>
          <p:nvSpPr>
            <p:cNvPr id="10" name="Rounded Rectangle 9"/>
            <p:cNvSpPr/>
            <p:nvPr/>
          </p:nvSpPr>
          <p:spPr>
            <a:xfrm>
              <a:off x="8464069" y="2617420"/>
              <a:ext cx="1084549" cy="69375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Razor</a:t>
              </a:r>
              <a:endParaRPr lang="en-US" dirty="0">
                <a:solidFill>
                  <a:schemeClr val="tx1"/>
                </a:solidFill>
              </a:endParaRPr>
            </a:p>
          </p:txBody>
        </p:sp>
      </p:grpSp>
      <p:sp>
        <p:nvSpPr>
          <p:cNvPr id="12" name="Right Arrow 11"/>
          <p:cNvSpPr/>
          <p:nvPr/>
        </p:nvSpPr>
        <p:spPr>
          <a:xfrm rot="16200000">
            <a:off x="3605837" y="4006359"/>
            <a:ext cx="432730" cy="338326"/>
          </a:xfrm>
          <a:prstGeom prst="right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ight Arrow 12"/>
          <p:cNvSpPr/>
          <p:nvPr/>
        </p:nvSpPr>
        <p:spPr>
          <a:xfrm rot="16200000">
            <a:off x="3605836" y="3085809"/>
            <a:ext cx="432730" cy="338326"/>
          </a:xfrm>
          <a:prstGeom prst="right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Bent-Up Arrow 13"/>
          <p:cNvSpPr/>
          <p:nvPr/>
        </p:nvSpPr>
        <p:spPr>
          <a:xfrm>
            <a:off x="4251096" y="3064694"/>
            <a:ext cx="486491" cy="1622392"/>
          </a:xfrm>
          <a:prstGeom prst="bentUpArrow">
            <a:avLst>
              <a:gd name="adj1" fmla="val 25000"/>
              <a:gd name="adj2" fmla="val 24080"/>
              <a:gd name="adj3" fmla="val 25000"/>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TextBox 16"/>
          <p:cNvSpPr txBox="1"/>
          <p:nvPr/>
        </p:nvSpPr>
        <p:spPr>
          <a:xfrm>
            <a:off x="1235824" y="5574701"/>
            <a:ext cx="7723350" cy="36933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Extensions available through Visual Studio, elsewhere</a:t>
            </a:r>
            <a:endParaRPr lang="en-US" dirty="0"/>
          </a:p>
        </p:txBody>
      </p:sp>
      <p:sp>
        <p:nvSpPr>
          <p:cNvPr id="18" name="Slide Number Placeholder 17"/>
          <p:cNvSpPr>
            <a:spLocks noGrp="1"/>
          </p:cNvSpPr>
          <p:nvPr>
            <p:ph type="sldNum" sz="quarter" idx="12"/>
          </p:nvPr>
        </p:nvSpPr>
        <p:spPr/>
        <p:txBody>
          <a:bodyPr/>
          <a:lstStyle/>
          <a:p>
            <a:fld id="{ED132FEF-6E4F-4AA6-9F7F-1890ADE00460}" type="slidenum">
              <a:rPr lang="en-US" smtClean="0"/>
              <a:t>12</a:t>
            </a:fld>
            <a:endParaRPr lang="en-US" dirty="0"/>
          </a:p>
        </p:txBody>
      </p:sp>
    </p:spTree>
    <p:extLst>
      <p:ext uri="{BB962C8B-B14F-4D97-AF65-F5344CB8AC3E}">
        <p14:creationId xmlns:p14="http://schemas.microsoft.com/office/powerpoint/2010/main" val="1859126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Mono</a:t>
            </a:r>
            <a:endParaRPr lang="en-US" dirty="0"/>
          </a:p>
        </p:txBody>
      </p:sp>
      <p:sp>
        <p:nvSpPr>
          <p:cNvPr id="3" name="Content Placeholder 2"/>
          <p:cNvSpPr>
            <a:spLocks noGrp="1"/>
          </p:cNvSpPr>
          <p:nvPr>
            <p:ph idx="1"/>
          </p:nvPr>
        </p:nvSpPr>
        <p:spPr/>
        <p:txBody>
          <a:bodyPr/>
          <a:lstStyle/>
          <a:p>
            <a:r>
              <a:rPr lang="en-US" dirty="0" smtClean="0"/>
              <a:t>Started as open source C# compiler and CLR [15]</a:t>
            </a:r>
          </a:p>
          <a:p>
            <a:r>
              <a:rPr lang="en-US" dirty="0" smtClean="0"/>
              <a:t>“Mono” includes the mono libraries (e.g. POSIX and OS libraries), Code Execution Engine, </a:t>
            </a:r>
            <a:r>
              <a:rPr lang="en-US" dirty="0" err="1" smtClean="0"/>
              <a:t>etc</a:t>
            </a:r>
            <a:endParaRPr lang="en-US" dirty="0" smtClean="0"/>
          </a:p>
          <a:p>
            <a:r>
              <a:rPr lang="en-US" dirty="0" smtClean="0"/>
              <a:t>Alternative to .NET Framework</a:t>
            </a:r>
          </a:p>
          <a:p>
            <a:r>
              <a:rPr lang="en-US" dirty="0" err="1" smtClean="0"/>
              <a:t>MonoDevelop</a:t>
            </a:r>
            <a:r>
              <a:rPr lang="en-US" dirty="0" smtClean="0"/>
              <a:t> is the IDE</a:t>
            </a:r>
            <a:endParaRPr lang="en-US" dirty="0"/>
          </a:p>
        </p:txBody>
      </p:sp>
      <p:sp>
        <p:nvSpPr>
          <p:cNvPr id="4" name="Slide Number Placeholder 3"/>
          <p:cNvSpPr>
            <a:spLocks noGrp="1"/>
          </p:cNvSpPr>
          <p:nvPr>
            <p:ph type="sldNum" sz="quarter" idx="12"/>
          </p:nvPr>
        </p:nvSpPr>
        <p:spPr/>
        <p:txBody>
          <a:bodyPr/>
          <a:lstStyle/>
          <a:p>
            <a:fld id="{ED132FEF-6E4F-4AA6-9F7F-1890ADE00460}" type="slidenum">
              <a:rPr lang="en-US" smtClean="0"/>
              <a:t>13</a:t>
            </a:fld>
            <a:endParaRPr lang="en-US" dirty="0"/>
          </a:p>
        </p:txBody>
      </p:sp>
    </p:spTree>
    <p:extLst>
      <p:ext uri="{BB962C8B-B14F-4D97-AF65-F5344CB8AC3E}">
        <p14:creationId xmlns:p14="http://schemas.microsoft.com/office/powerpoint/2010/main" val="764455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 core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Cross platform, open source [17]</a:t>
            </a:r>
          </a:p>
          <a:p>
            <a:r>
              <a:rPr lang="en-US" dirty="0" smtClean="0"/>
              <a:t>Alternative to .NET framework</a:t>
            </a:r>
          </a:p>
          <a:p>
            <a:pPr lvl="1"/>
            <a:r>
              <a:rPr lang="en-US" dirty="0" err="1" smtClean="0"/>
              <a:t>CoreCLR</a:t>
            </a:r>
            <a:endParaRPr lang="en-US" dirty="0" smtClean="0"/>
          </a:p>
          <a:p>
            <a:pPr lvl="1"/>
            <a:r>
              <a:rPr lang="en-US" dirty="0" smtClean="0"/>
              <a:t>Fork of FCL</a:t>
            </a:r>
          </a:p>
          <a:p>
            <a:pPr lvl="1"/>
            <a:r>
              <a:rPr lang="en-US" dirty="0" smtClean="0"/>
              <a:t>ASP.NET core</a:t>
            </a:r>
          </a:p>
          <a:p>
            <a:pPr lvl="1"/>
            <a:r>
              <a:rPr lang="en-US" dirty="0" smtClean="0"/>
              <a:t>Universal Windows Platform (UWP) libraries</a:t>
            </a:r>
          </a:p>
          <a:p>
            <a:r>
              <a:rPr lang="en-US" dirty="0" smtClean="0"/>
              <a:t>Adds additional libraries</a:t>
            </a:r>
          </a:p>
          <a:p>
            <a:r>
              <a:rPr lang="en-US" dirty="0" smtClean="0"/>
              <a:t>Missing some .NET Framework libraries</a:t>
            </a:r>
          </a:p>
          <a:p>
            <a:pPr lvl="1"/>
            <a:r>
              <a:rPr lang="en-US" dirty="0" smtClean="0"/>
              <a:t>Windows forms, WPF</a:t>
            </a:r>
          </a:p>
          <a:p>
            <a:r>
              <a:rPr lang="en-US" dirty="0" smtClean="0"/>
              <a:t>Adds deployment to have self contained applications (via AOT compilation) [20]</a:t>
            </a:r>
          </a:p>
        </p:txBody>
      </p:sp>
      <p:sp>
        <p:nvSpPr>
          <p:cNvPr id="4" name="Slide Number Placeholder 3"/>
          <p:cNvSpPr>
            <a:spLocks noGrp="1"/>
          </p:cNvSpPr>
          <p:nvPr>
            <p:ph type="sldNum" sz="quarter" idx="12"/>
          </p:nvPr>
        </p:nvSpPr>
        <p:spPr/>
        <p:txBody>
          <a:bodyPr/>
          <a:lstStyle/>
          <a:p>
            <a:fld id="{ED132FEF-6E4F-4AA6-9F7F-1890ADE00460}" type="slidenum">
              <a:rPr lang="en-US" smtClean="0"/>
              <a:t>14</a:t>
            </a:fld>
            <a:endParaRPr lang="en-US" dirty="0"/>
          </a:p>
        </p:txBody>
      </p:sp>
    </p:spTree>
    <p:extLst>
      <p:ext uri="{BB962C8B-B14F-4D97-AF65-F5344CB8AC3E}">
        <p14:creationId xmlns:p14="http://schemas.microsoft.com/office/powerpoint/2010/main" val="941733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Compare to .NET Framework, or C++</a:t>
            </a:r>
            <a:endParaRPr lang="en-US" dirty="0"/>
          </a:p>
        </p:txBody>
      </p:sp>
      <p:pic>
        <p:nvPicPr>
          <p:cNvPr id="4" name="Picture 2" descr="https://wincrunch.com/wp-content/uploads/2015/03/msvcr100d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2321" y="3027115"/>
            <a:ext cx="3767274" cy="134545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NET Framework missing error dialo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64991" y="2861643"/>
            <a:ext cx="3752850" cy="1676400"/>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2"/>
          </p:nvPr>
        </p:nvSpPr>
        <p:spPr/>
        <p:txBody>
          <a:bodyPr/>
          <a:lstStyle/>
          <a:p>
            <a:fld id="{ED132FEF-6E4F-4AA6-9F7F-1890ADE00460}" type="slidenum">
              <a:rPr lang="en-US" smtClean="0"/>
              <a:t>15</a:t>
            </a:fld>
            <a:endParaRPr lang="en-US" dirty="0"/>
          </a:p>
        </p:txBody>
      </p:sp>
    </p:spTree>
    <p:extLst>
      <p:ext uri="{BB962C8B-B14F-4D97-AF65-F5344CB8AC3E}">
        <p14:creationId xmlns:p14="http://schemas.microsoft.com/office/powerpoint/2010/main" val="1875851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 Standard</a:t>
            </a:r>
            <a:endParaRPr lang="en-US" dirty="0"/>
          </a:p>
        </p:txBody>
      </p:sp>
      <p:sp>
        <p:nvSpPr>
          <p:cNvPr id="3" name="Content Placeholder 2"/>
          <p:cNvSpPr>
            <a:spLocks noGrp="1"/>
          </p:cNvSpPr>
          <p:nvPr>
            <p:ph idx="1"/>
          </p:nvPr>
        </p:nvSpPr>
        <p:spPr/>
        <p:txBody>
          <a:bodyPr/>
          <a:lstStyle/>
          <a:p>
            <a:r>
              <a:rPr lang="en-US" dirty="0" smtClean="0"/>
              <a:t>Set of API specifications (guidelines, not code)</a:t>
            </a:r>
          </a:p>
          <a:p>
            <a:r>
              <a:rPr lang="en-US" dirty="0" smtClean="0"/>
              <a:t>Supposed to be supported by multiple frameworks [18]</a:t>
            </a:r>
          </a:p>
          <a:p>
            <a:r>
              <a:rPr lang="en-US" dirty="0" smtClean="0"/>
              <a:t>Version commentary about 1.6 -&gt; 2.0 at [19]</a:t>
            </a:r>
            <a:endParaRPr lang="en-US" dirty="0"/>
          </a:p>
        </p:txBody>
      </p:sp>
      <p:pic>
        <p:nvPicPr>
          <p:cNvPr id="4" name="Picture 3"/>
          <p:cNvPicPr>
            <a:picLocks noChangeAspect="1"/>
          </p:cNvPicPr>
          <p:nvPr/>
        </p:nvPicPr>
        <p:blipFill>
          <a:blip r:embed="rId3"/>
          <a:stretch>
            <a:fillRect/>
          </a:stretch>
        </p:blipFill>
        <p:spPr>
          <a:xfrm>
            <a:off x="838200" y="3350003"/>
            <a:ext cx="6554821" cy="2826960"/>
          </a:xfrm>
          <a:prstGeom prst="rect">
            <a:avLst/>
          </a:prstGeom>
        </p:spPr>
      </p:pic>
      <p:sp>
        <p:nvSpPr>
          <p:cNvPr id="5" name="Slide Number Placeholder 4"/>
          <p:cNvSpPr>
            <a:spLocks noGrp="1"/>
          </p:cNvSpPr>
          <p:nvPr>
            <p:ph type="sldNum" sz="quarter" idx="12"/>
          </p:nvPr>
        </p:nvSpPr>
        <p:spPr/>
        <p:txBody>
          <a:bodyPr/>
          <a:lstStyle/>
          <a:p>
            <a:fld id="{ED132FEF-6E4F-4AA6-9F7F-1890ADE00460}" type="slidenum">
              <a:rPr lang="en-US" smtClean="0"/>
              <a:t>16</a:t>
            </a:fld>
            <a:endParaRPr lang="en-US" dirty="0"/>
          </a:p>
        </p:txBody>
      </p:sp>
    </p:spTree>
    <p:extLst>
      <p:ext uri="{BB962C8B-B14F-4D97-AF65-F5344CB8AC3E}">
        <p14:creationId xmlns:p14="http://schemas.microsoft.com/office/powerpoint/2010/main" val="456416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 Standard</a:t>
            </a:r>
            <a:endParaRPr lang="en-US" dirty="0"/>
          </a:p>
        </p:txBody>
      </p:sp>
      <p:sp>
        <p:nvSpPr>
          <p:cNvPr id="3" name="Content Placeholder 2"/>
          <p:cNvSpPr>
            <a:spLocks noGrp="1"/>
          </p:cNvSpPr>
          <p:nvPr>
            <p:ph idx="1"/>
          </p:nvPr>
        </p:nvSpPr>
        <p:spPr/>
        <p:txBody>
          <a:bodyPr/>
          <a:lstStyle/>
          <a:p>
            <a:r>
              <a:rPr lang="en-US" dirty="0" smtClean="0"/>
              <a:t>Unifying library across platforms</a:t>
            </a:r>
          </a:p>
          <a:p>
            <a:r>
              <a:rPr lang="en-US" dirty="0" smtClean="0"/>
              <a:t>Mostly based on .NET Framework </a:t>
            </a:r>
            <a:r>
              <a:rPr lang="en-US" dirty="0" err="1" smtClean="0"/>
              <a:t>mscorlib</a:t>
            </a:r>
            <a:r>
              <a:rPr lang="en-US" dirty="0" smtClean="0"/>
              <a:t> (BCL, FCL, “and friends” [19])</a:t>
            </a:r>
          </a:p>
          <a:p>
            <a:r>
              <a:rPr lang="en-US" dirty="0" smtClean="0"/>
              <a:t>Binary compatible, not necessarily behavioral compatible</a:t>
            </a:r>
            <a:endParaRPr lang="en-US" dirty="0"/>
          </a:p>
        </p:txBody>
      </p:sp>
      <p:sp>
        <p:nvSpPr>
          <p:cNvPr id="4" name="Slide Number Placeholder 3"/>
          <p:cNvSpPr>
            <a:spLocks noGrp="1"/>
          </p:cNvSpPr>
          <p:nvPr>
            <p:ph type="sldNum" sz="quarter" idx="12"/>
          </p:nvPr>
        </p:nvSpPr>
        <p:spPr/>
        <p:txBody>
          <a:bodyPr/>
          <a:lstStyle/>
          <a:p>
            <a:fld id="{ED132FEF-6E4F-4AA6-9F7F-1890ADE00460}" type="slidenum">
              <a:rPr lang="en-US" smtClean="0"/>
              <a:t>17</a:t>
            </a:fld>
            <a:endParaRPr lang="en-US" dirty="0"/>
          </a:p>
        </p:txBody>
      </p:sp>
    </p:spTree>
    <p:extLst>
      <p:ext uri="{BB962C8B-B14F-4D97-AF65-F5344CB8AC3E}">
        <p14:creationId xmlns:p14="http://schemas.microsoft.com/office/powerpoint/2010/main" val="3387195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77" y="303178"/>
            <a:ext cx="2470825" cy="5494507"/>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.NET FRAMEWORK</a:t>
            </a:r>
            <a:endParaRPr lang="en-US" b="1"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5" name="Rectangle 4"/>
          <p:cNvSpPr/>
          <p:nvPr/>
        </p:nvSpPr>
        <p:spPr>
          <a:xfrm>
            <a:off x="3348908" y="303178"/>
            <a:ext cx="2468880" cy="549450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.NET CORE</a:t>
            </a:r>
            <a:endParaRPr lang="en-US" b="1"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8" name="Rectangle 7"/>
          <p:cNvSpPr/>
          <p:nvPr/>
        </p:nvSpPr>
        <p:spPr>
          <a:xfrm>
            <a:off x="9107680" y="303179"/>
            <a:ext cx="2468880" cy="549450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XAMARIN</a:t>
            </a:r>
            <a:endParaRPr lang="en-US" b="1"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9" name="Rectangle 8"/>
          <p:cNvSpPr/>
          <p:nvPr/>
        </p:nvSpPr>
        <p:spPr>
          <a:xfrm>
            <a:off x="6228294" y="303179"/>
            <a:ext cx="2468880" cy="5494506"/>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MONO</a:t>
            </a:r>
            <a:endParaRPr lang="en-US" b="1"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10" name="Rectangle 9"/>
          <p:cNvSpPr/>
          <p:nvPr/>
        </p:nvSpPr>
        <p:spPr>
          <a:xfrm>
            <a:off x="1112520" y="1264595"/>
            <a:ext cx="1254868" cy="578796"/>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Segoe UI" panose="020B0502040204020203" pitchFamily="34" charset="0"/>
                <a:ea typeface="Segoe UI" panose="020B0502040204020203" pitchFamily="34" charset="0"/>
                <a:cs typeface="Segoe UI" panose="020B0502040204020203" pitchFamily="34" charset="0"/>
              </a:rPr>
              <a:t>WPF</a:t>
            </a:r>
            <a:endParaRPr lang="en-US" dirty="0">
              <a:solidFill>
                <a:schemeClr val="tx1"/>
              </a:solidFill>
              <a:latin typeface="Segoe UI" panose="020B0502040204020203" pitchFamily="34" charset="0"/>
              <a:ea typeface="Segoe UI" panose="020B0502040204020203" pitchFamily="34" charset="0"/>
              <a:cs typeface="Segoe UI" panose="020B0502040204020203" pitchFamily="34" charset="0"/>
            </a:endParaRPr>
          </a:p>
        </p:txBody>
      </p:sp>
      <p:sp>
        <p:nvSpPr>
          <p:cNvPr id="11" name="Rectangle 10"/>
          <p:cNvSpPr/>
          <p:nvPr/>
        </p:nvSpPr>
        <p:spPr>
          <a:xfrm>
            <a:off x="1112520" y="1916348"/>
            <a:ext cx="1254868" cy="578796"/>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Segoe UI" panose="020B0502040204020203" pitchFamily="34" charset="0"/>
                <a:ea typeface="Segoe UI" panose="020B0502040204020203" pitchFamily="34" charset="0"/>
                <a:cs typeface="Segoe UI" panose="020B0502040204020203" pitchFamily="34" charset="0"/>
              </a:rPr>
              <a:t>Windows Forms</a:t>
            </a:r>
            <a:endParaRPr lang="en-US" dirty="0">
              <a:solidFill>
                <a:schemeClr val="tx1"/>
              </a:solidFill>
              <a:latin typeface="Segoe UI" panose="020B0502040204020203" pitchFamily="34" charset="0"/>
              <a:ea typeface="Segoe UI" panose="020B0502040204020203" pitchFamily="34" charset="0"/>
              <a:cs typeface="Segoe UI" panose="020B0502040204020203" pitchFamily="34" charset="0"/>
            </a:endParaRPr>
          </a:p>
        </p:txBody>
      </p:sp>
      <p:sp>
        <p:nvSpPr>
          <p:cNvPr id="12" name="Rectangle 11"/>
          <p:cNvSpPr/>
          <p:nvPr/>
        </p:nvSpPr>
        <p:spPr>
          <a:xfrm>
            <a:off x="1112520" y="2564858"/>
            <a:ext cx="1254868" cy="578796"/>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Segoe UI" panose="020B0502040204020203" pitchFamily="34" charset="0"/>
                <a:ea typeface="Segoe UI" panose="020B0502040204020203" pitchFamily="34" charset="0"/>
                <a:cs typeface="Segoe UI" panose="020B0502040204020203" pitchFamily="34" charset="0"/>
              </a:rPr>
              <a:t>ASP.NET</a:t>
            </a:r>
            <a:endParaRPr lang="en-US" dirty="0">
              <a:solidFill>
                <a:schemeClr val="tx1"/>
              </a:solidFill>
              <a:latin typeface="Segoe UI" panose="020B0502040204020203" pitchFamily="34" charset="0"/>
              <a:ea typeface="Segoe UI" panose="020B0502040204020203" pitchFamily="34" charset="0"/>
              <a:cs typeface="Segoe UI" panose="020B0502040204020203" pitchFamily="34" charset="0"/>
            </a:endParaRPr>
          </a:p>
        </p:txBody>
      </p:sp>
      <p:sp>
        <p:nvSpPr>
          <p:cNvPr id="13" name="Rectangle 12"/>
          <p:cNvSpPr/>
          <p:nvPr/>
        </p:nvSpPr>
        <p:spPr>
          <a:xfrm>
            <a:off x="3955914" y="1318097"/>
            <a:ext cx="1254868" cy="57879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Segoe UI" panose="020B0502040204020203" pitchFamily="34" charset="0"/>
                <a:ea typeface="Segoe UI" panose="020B0502040204020203" pitchFamily="34" charset="0"/>
                <a:cs typeface="Segoe UI" panose="020B0502040204020203" pitchFamily="34" charset="0"/>
              </a:rPr>
              <a:t>UWP</a:t>
            </a:r>
            <a:endParaRPr lang="en-US" dirty="0">
              <a:solidFill>
                <a:schemeClr val="tx1"/>
              </a:solidFill>
              <a:latin typeface="Segoe UI" panose="020B0502040204020203" pitchFamily="34" charset="0"/>
              <a:ea typeface="Segoe UI" panose="020B0502040204020203" pitchFamily="34" charset="0"/>
              <a:cs typeface="Segoe UI" panose="020B0502040204020203" pitchFamily="34" charset="0"/>
            </a:endParaRPr>
          </a:p>
        </p:txBody>
      </p:sp>
      <p:sp>
        <p:nvSpPr>
          <p:cNvPr id="14" name="Rectangle 13"/>
          <p:cNvSpPr/>
          <p:nvPr/>
        </p:nvSpPr>
        <p:spPr>
          <a:xfrm>
            <a:off x="3955914" y="1969850"/>
            <a:ext cx="1254868" cy="57879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Segoe UI" panose="020B0502040204020203" pitchFamily="34" charset="0"/>
                <a:ea typeface="Segoe UI" panose="020B0502040204020203" pitchFamily="34" charset="0"/>
                <a:cs typeface="Segoe UI" panose="020B0502040204020203" pitchFamily="34" charset="0"/>
              </a:rPr>
              <a:t>ASP.NET Core</a:t>
            </a:r>
            <a:endParaRPr lang="en-US" dirty="0">
              <a:solidFill>
                <a:schemeClr val="tx1"/>
              </a:solidFill>
              <a:latin typeface="Segoe UI" panose="020B0502040204020203" pitchFamily="34" charset="0"/>
              <a:ea typeface="Segoe UI" panose="020B0502040204020203" pitchFamily="34" charset="0"/>
              <a:cs typeface="Segoe UI" panose="020B0502040204020203" pitchFamily="34" charset="0"/>
            </a:endParaRPr>
          </a:p>
        </p:txBody>
      </p:sp>
      <p:sp>
        <p:nvSpPr>
          <p:cNvPr id="15" name="Rectangle 14"/>
          <p:cNvSpPr/>
          <p:nvPr/>
        </p:nvSpPr>
        <p:spPr>
          <a:xfrm>
            <a:off x="9714686" y="1293290"/>
            <a:ext cx="1254868" cy="57879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Segoe UI" panose="020B0502040204020203" pitchFamily="34" charset="0"/>
                <a:ea typeface="Segoe UI" panose="020B0502040204020203" pitchFamily="34" charset="0"/>
                <a:cs typeface="Segoe UI" panose="020B0502040204020203" pitchFamily="34" charset="0"/>
              </a:rPr>
              <a:t>iOS</a:t>
            </a:r>
            <a:endParaRPr lang="en-US" dirty="0">
              <a:solidFill>
                <a:schemeClr val="tx1"/>
              </a:solidFill>
              <a:latin typeface="Segoe UI" panose="020B0502040204020203" pitchFamily="34" charset="0"/>
              <a:ea typeface="Segoe UI" panose="020B0502040204020203" pitchFamily="34" charset="0"/>
              <a:cs typeface="Segoe UI" panose="020B0502040204020203" pitchFamily="34" charset="0"/>
            </a:endParaRPr>
          </a:p>
        </p:txBody>
      </p:sp>
      <p:sp>
        <p:nvSpPr>
          <p:cNvPr id="16" name="Rectangle 15"/>
          <p:cNvSpPr/>
          <p:nvPr/>
        </p:nvSpPr>
        <p:spPr>
          <a:xfrm>
            <a:off x="9714686" y="1943421"/>
            <a:ext cx="1254868" cy="57879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Segoe UI" panose="020B0502040204020203" pitchFamily="34" charset="0"/>
                <a:ea typeface="Segoe UI" panose="020B0502040204020203" pitchFamily="34" charset="0"/>
                <a:cs typeface="Segoe UI" panose="020B0502040204020203" pitchFamily="34" charset="0"/>
              </a:rPr>
              <a:t>OS X</a:t>
            </a:r>
            <a:endParaRPr lang="en-US" dirty="0">
              <a:solidFill>
                <a:schemeClr val="tx1"/>
              </a:solidFill>
              <a:latin typeface="Segoe UI" panose="020B0502040204020203" pitchFamily="34" charset="0"/>
              <a:ea typeface="Segoe UI" panose="020B0502040204020203" pitchFamily="34" charset="0"/>
              <a:cs typeface="Segoe UI" panose="020B0502040204020203" pitchFamily="34" charset="0"/>
            </a:endParaRPr>
          </a:p>
        </p:txBody>
      </p:sp>
      <p:sp>
        <p:nvSpPr>
          <p:cNvPr id="17" name="Rectangle 16"/>
          <p:cNvSpPr/>
          <p:nvPr/>
        </p:nvSpPr>
        <p:spPr>
          <a:xfrm>
            <a:off x="9714686" y="2593553"/>
            <a:ext cx="1254868" cy="57879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Segoe UI" panose="020B0502040204020203" pitchFamily="34" charset="0"/>
                <a:ea typeface="Segoe UI" panose="020B0502040204020203" pitchFamily="34" charset="0"/>
                <a:cs typeface="Segoe UI" panose="020B0502040204020203" pitchFamily="34" charset="0"/>
              </a:rPr>
              <a:t>Android</a:t>
            </a:r>
            <a:endParaRPr lang="en-US" dirty="0">
              <a:solidFill>
                <a:schemeClr val="tx1"/>
              </a:solidFill>
              <a:latin typeface="Segoe UI" panose="020B0502040204020203" pitchFamily="34" charset="0"/>
              <a:ea typeface="Segoe UI" panose="020B0502040204020203" pitchFamily="34" charset="0"/>
              <a:cs typeface="Segoe UI" panose="020B0502040204020203" pitchFamily="34" charset="0"/>
            </a:endParaRPr>
          </a:p>
        </p:txBody>
      </p:sp>
      <p:sp>
        <p:nvSpPr>
          <p:cNvPr id="18" name="Rectangle 17"/>
          <p:cNvSpPr/>
          <p:nvPr/>
        </p:nvSpPr>
        <p:spPr>
          <a:xfrm>
            <a:off x="6835300" y="1318097"/>
            <a:ext cx="1254868" cy="57879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Segoe UI" panose="020B0502040204020203" pitchFamily="34" charset="0"/>
                <a:ea typeface="Segoe UI" panose="020B0502040204020203" pitchFamily="34" charset="0"/>
                <a:cs typeface="Segoe UI" panose="020B0502040204020203" pitchFamily="34" charset="0"/>
              </a:rPr>
              <a:t>GTK#</a:t>
            </a:r>
            <a:endParaRPr lang="en-US" dirty="0">
              <a:solidFill>
                <a:schemeClr val="tx1"/>
              </a:solidFill>
              <a:latin typeface="Segoe UI" panose="020B0502040204020203" pitchFamily="34" charset="0"/>
              <a:ea typeface="Segoe UI" panose="020B0502040204020203" pitchFamily="34" charset="0"/>
              <a:cs typeface="Segoe UI" panose="020B0502040204020203" pitchFamily="34" charset="0"/>
            </a:endParaRPr>
          </a:p>
        </p:txBody>
      </p:sp>
      <p:grpSp>
        <p:nvGrpSpPr>
          <p:cNvPr id="38" name="Group 37"/>
          <p:cNvGrpSpPr/>
          <p:nvPr/>
        </p:nvGrpSpPr>
        <p:grpSpPr>
          <a:xfrm>
            <a:off x="739302" y="3229737"/>
            <a:ext cx="10573966" cy="1048966"/>
            <a:chOff x="739302" y="3365928"/>
            <a:chExt cx="10573966" cy="1048966"/>
          </a:xfrm>
        </p:grpSpPr>
        <p:sp>
          <p:nvSpPr>
            <p:cNvPr id="19" name="Rounded Rectangle 18"/>
            <p:cNvSpPr/>
            <p:nvPr/>
          </p:nvSpPr>
          <p:spPr>
            <a:xfrm>
              <a:off x="739302" y="3486910"/>
              <a:ext cx="10573966" cy="927984"/>
            </a:xfrm>
            <a:prstGeom prst="roundRect">
              <a:avLst/>
            </a:prstGeom>
            <a:solidFill>
              <a:srgbClr val="FFFFFF">
                <a:alpha val="74118"/>
              </a:srgbClr>
            </a:solid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Segoe UI" panose="020B0502040204020203" pitchFamily="34" charset="0"/>
                <a:ea typeface="Segoe UI" panose="020B0502040204020203" pitchFamily="34" charset="0"/>
                <a:cs typeface="Segoe UI" panose="020B0502040204020203" pitchFamily="34" charset="0"/>
              </a:endParaRPr>
            </a:p>
          </p:txBody>
        </p:sp>
        <p:sp>
          <p:nvSpPr>
            <p:cNvPr id="20" name="TextBox 19"/>
            <p:cNvSpPr txBox="1"/>
            <p:nvPr/>
          </p:nvSpPr>
          <p:spPr>
            <a:xfrm>
              <a:off x="5162143" y="3365928"/>
              <a:ext cx="1793134" cy="369332"/>
            </a:xfrm>
            <a:prstGeom prst="rect">
              <a:avLst/>
            </a:prstGeom>
            <a:solidFill>
              <a:schemeClr val="bg1">
                <a:lumMod val="95000"/>
              </a:schemeClr>
            </a:solidFill>
            <a:ln>
              <a:solidFill>
                <a:schemeClr val="tx1"/>
              </a:solidFill>
            </a:ln>
          </p:spPr>
          <p:txBody>
            <a:bodyPr wrap="square" rtlCol="0">
              <a:spAutoFit/>
            </a:bodyPr>
            <a:lstStyle/>
            <a:p>
              <a:r>
                <a:rPr lang="en-US" dirty="0" smtClean="0">
                  <a:latin typeface="Segoe UI" panose="020B0502040204020203" pitchFamily="34" charset="0"/>
                  <a:ea typeface="Segoe UI" panose="020B0502040204020203" pitchFamily="34" charset="0"/>
                  <a:cs typeface="Segoe UI" panose="020B0502040204020203" pitchFamily="34" charset="0"/>
                </a:rPr>
                <a:t>.NET Standard</a:t>
              </a:r>
              <a:endParaRPr lang="en-US" dirty="0">
                <a:latin typeface="Segoe UI" panose="020B0502040204020203" pitchFamily="34" charset="0"/>
                <a:ea typeface="Segoe UI" panose="020B0502040204020203" pitchFamily="34" charset="0"/>
                <a:cs typeface="Segoe UI" panose="020B0502040204020203" pitchFamily="34" charset="0"/>
              </a:endParaRPr>
            </a:p>
          </p:txBody>
        </p:sp>
      </p:grpSp>
      <p:sp>
        <p:nvSpPr>
          <p:cNvPr id="22" name="TextBox 21"/>
          <p:cNvSpPr txBox="1"/>
          <p:nvPr/>
        </p:nvSpPr>
        <p:spPr>
          <a:xfrm>
            <a:off x="1021404" y="3709845"/>
            <a:ext cx="972766" cy="369332"/>
          </a:xfrm>
          <a:prstGeom prst="rect">
            <a:avLst/>
          </a:prstGeom>
          <a:solidFill>
            <a:schemeClr val="bg1">
              <a:lumMod val="65000"/>
            </a:schemeClr>
          </a:solidFill>
        </p:spPr>
        <p:txBody>
          <a:bodyPr wrap="square" rtlCol="0">
            <a:spAutoFit/>
          </a:bodyPr>
          <a:lstStyle/>
          <a:p>
            <a:pPr algn="ctr"/>
            <a:r>
              <a:rPr lang="en-US" dirty="0" smtClean="0">
                <a:latin typeface="Segoe UI" panose="020B0502040204020203" pitchFamily="34" charset="0"/>
                <a:ea typeface="Segoe UI" panose="020B0502040204020203" pitchFamily="34" charset="0"/>
                <a:cs typeface="Segoe UI" panose="020B0502040204020203" pitchFamily="34" charset="0"/>
              </a:rPr>
              <a:t>BCL</a:t>
            </a:r>
            <a:endParaRPr lang="en-US" dirty="0">
              <a:latin typeface="Segoe UI" panose="020B0502040204020203" pitchFamily="34" charset="0"/>
              <a:ea typeface="Segoe UI" panose="020B0502040204020203" pitchFamily="34" charset="0"/>
              <a:cs typeface="Segoe UI" panose="020B0502040204020203" pitchFamily="34" charset="0"/>
            </a:endParaRPr>
          </a:p>
        </p:txBody>
      </p:sp>
      <p:sp>
        <p:nvSpPr>
          <p:cNvPr id="26" name="TextBox 25"/>
          <p:cNvSpPr txBox="1"/>
          <p:nvPr/>
        </p:nvSpPr>
        <p:spPr>
          <a:xfrm>
            <a:off x="2240279" y="3709845"/>
            <a:ext cx="1553507" cy="369332"/>
          </a:xfrm>
          <a:prstGeom prst="rect">
            <a:avLst/>
          </a:prstGeom>
          <a:solidFill>
            <a:schemeClr val="bg1">
              <a:lumMod val="65000"/>
            </a:schemeClr>
          </a:solidFill>
        </p:spPr>
        <p:txBody>
          <a:bodyPr wrap="square" rtlCol="0">
            <a:spAutoFit/>
          </a:bodyPr>
          <a:lstStyle/>
          <a:p>
            <a:pPr algn="ctr"/>
            <a:r>
              <a:rPr lang="en-US" dirty="0" smtClean="0">
                <a:latin typeface="Segoe UI" panose="020B0502040204020203" pitchFamily="34" charset="0"/>
                <a:ea typeface="Segoe UI" panose="020B0502040204020203" pitchFamily="34" charset="0"/>
                <a:cs typeface="Segoe UI" panose="020B0502040204020203" pitchFamily="34" charset="0"/>
              </a:rPr>
              <a:t>FCL (partial?)</a:t>
            </a:r>
            <a:endParaRPr lang="en-US" dirty="0">
              <a:latin typeface="Segoe UI" panose="020B0502040204020203" pitchFamily="34" charset="0"/>
              <a:ea typeface="Segoe UI" panose="020B0502040204020203" pitchFamily="34" charset="0"/>
              <a:cs typeface="Segoe UI" panose="020B0502040204020203" pitchFamily="34" charset="0"/>
            </a:endParaRPr>
          </a:p>
        </p:txBody>
      </p:sp>
      <p:sp>
        <p:nvSpPr>
          <p:cNvPr id="27" name="Cube 26"/>
          <p:cNvSpPr/>
          <p:nvPr/>
        </p:nvSpPr>
        <p:spPr>
          <a:xfrm>
            <a:off x="1124193" y="5068104"/>
            <a:ext cx="1157591" cy="544749"/>
          </a:xfrm>
          <a:prstGeom prst="cub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Segoe UI" panose="020B0502040204020203" pitchFamily="34" charset="0"/>
                <a:ea typeface="Segoe UI" panose="020B0502040204020203" pitchFamily="34" charset="0"/>
                <a:cs typeface="Segoe UI" panose="020B0502040204020203" pitchFamily="34" charset="0"/>
              </a:rPr>
              <a:t>CLR</a:t>
            </a:r>
            <a:endParaRPr lang="en-US" dirty="0">
              <a:solidFill>
                <a:schemeClr val="tx1"/>
              </a:solidFill>
              <a:latin typeface="Segoe UI" panose="020B0502040204020203" pitchFamily="34" charset="0"/>
              <a:ea typeface="Segoe UI" panose="020B0502040204020203" pitchFamily="34" charset="0"/>
              <a:cs typeface="Segoe UI" panose="020B0502040204020203" pitchFamily="34" charset="0"/>
            </a:endParaRPr>
          </a:p>
        </p:txBody>
      </p:sp>
      <p:sp>
        <p:nvSpPr>
          <p:cNvPr id="28" name="Cube 27"/>
          <p:cNvSpPr/>
          <p:nvPr/>
        </p:nvSpPr>
        <p:spPr>
          <a:xfrm>
            <a:off x="4004552" y="5068104"/>
            <a:ext cx="1206230" cy="544749"/>
          </a:xfrm>
          <a:prstGeom prst="cub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latin typeface="Segoe UI" panose="020B0502040204020203" pitchFamily="34" charset="0"/>
                <a:ea typeface="Segoe UI" panose="020B0502040204020203" pitchFamily="34" charset="0"/>
                <a:cs typeface="Segoe UI" panose="020B0502040204020203" pitchFamily="34" charset="0"/>
              </a:rPr>
              <a:t>CoreCLR</a:t>
            </a:r>
            <a:endParaRPr lang="en-US" dirty="0">
              <a:solidFill>
                <a:schemeClr val="tx1"/>
              </a:solidFill>
              <a:latin typeface="Segoe UI" panose="020B0502040204020203" pitchFamily="34" charset="0"/>
              <a:ea typeface="Segoe UI" panose="020B0502040204020203" pitchFamily="34" charset="0"/>
              <a:cs typeface="Segoe UI" panose="020B0502040204020203" pitchFamily="34" charset="0"/>
            </a:endParaRPr>
          </a:p>
        </p:txBody>
      </p:sp>
      <p:sp>
        <p:nvSpPr>
          <p:cNvPr id="29" name="Cube 28"/>
          <p:cNvSpPr/>
          <p:nvPr/>
        </p:nvSpPr>
        <p:spPr>
          <a:xfrm>
            <a:off x="6758289" y="5068105"/>
            <a:ext cx="1408890" cy="544749"/>
          </a:xfrm>
          <a:prstGeom prst="cub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Segoe UI" panose="020B0502040204020203" pitchFamily="34" charset="0"/>
                <a:ea typeface="Segoe UI" panose="020B0502040204020203" pitchFamily="34" charset="0"/>
                <a:cs typeface="Segoe UI" panose="020B0502040204020203" pitchFamily="34" charset="0"/>
              </a:rPr>
              <a:t>Mono CLR</a:t>
            </a:r>
            <a:endParaRPr lang="en-US" dirty="0">
              <a:solidFill>
                <a:schemeClr val="tx1"/>
              </a:solidFill>
              <a:latin typeface="Segoe UI" panose="020B0502040204020203" pitchFamily="34" charset="0"/>
              <a:ea typeface="Segoe UI" panose="020B0502040204020203" pitchFamily="34" charset="0"/>
              <a:cs typeface="Segoe UI" panose="020B0502040204020203" pitchFamily="34" charset="0"/>
            </a:endParaRPr>
          </a:p>
        </p:txBody>
      </p:sp>
      <p:sp>
        <p:nvSpPr>
          <p:cNvPr id="30" name="TextBox 29"/>
          <p:cNvSpPr txBox="1"/>
          <p:nvPr/>
        </p:nvSpPr>
        <p:spPr>
          <a:xfrm>
            <a:off x="4065510" y="3709844"/>
            <a:ext cx="1904032" cy="369332"/>
          </a:xfrm>
          <a:prstGeom prst="rect">
            <a:avLst/>
          </a:prstGeom>
          <a:solidFill>
            <a:schemeClr val="bg1">
              <a:lumMod val="65000"/>
            </a:schemeClr>
          </a:solidFill>
        </p:spPr>
        <p:txBody>
          <a:bodyPr wrap="square" rtlCol="0">
            <a:spAutoFit/>
          </a:bodyPr>
          <a:lstStyle/>
          <a:p>
            <a:pPr algn="ctr"/>
            <a:r>
              <a:rPr lang="en-US" dirty="0" err="1" smtClean="0">
                <a:latin typeface="Segoe UI" panose="020B0502040204020203" pitchFamily="34" charset="0"/>
                <a:ea typeface="Segoe UI" panose="020B0502040204020203" pitchFamily="34" charset="0"/>
                <a:cs typeface="Segoe UI" panose="020B0502040204020203" pitchFamily="34" charset="0"/>
              </a:rPr>
              <a:t>System.Runtime</a:t>
            </a:r>
            <a:endParaRPr lang="en-US" dirty="0">
              <a:latin typeface="Segoe UI" panose="020B0502040204020203" pitchFamily="34" charset="0"/>
              <a:ea typeface="Segoe UI" panose="020B0502040204020203" pitchFamily="34" charset="0"/>
              <a:cs typeface="Segoe UI" panose="020B0502040204020203" pitchFamily="34" charset="0"/>
            </a:endParaRPr>
          </a:p>
        </p:txBody>
      </p:sp>
      <p:sp>
        <p:nvSpPr>
          <p:cNvPr id="31" name="Cube 30"/>
          <p:cNvSpPr/>
          <p:nvPr/>
        </p:nvSpPr>
        <p:spPr>
          <a:xfrm>
            <a:off x="9642864" y="5068106"/>
            <a:ext cx="1408890" cy="544749"/>
          </a:xfrm>
          <a:prstGeom prst="cub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Segoe UI" panose="020B0502040204020203" pitchFamily="34" charset="0"/>
                <a:ea typeface="Segoe UI" panose="020B0502040204020203" pitchFamily="34" charset="0"/>
                <a:cs typeface="Segoe UI" panose="020B0502040204020203" pitchFamily="34" charset="0"/>
              </a:rPr>
              <a:t>*</a:t>
            </a:r>
            <a:endParaRPr lang="en-US" dirty="0">
              <a:solidFill>
                <a:schemeClr val="tx1"/>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34" name="Straight Connector 33"/>
          <p:cNvCxnSpPr/>
          <p:nvPr/>
        </p:nvCxnSpPr>
        <p:spPr>
          <a:xfrm flipV="1">
            <a:off x="136187" y="4708182"/>
            <a:ext cx="11799651" cy="48639"/>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136186" y="892744"/>
            <a:ext cx="11799651" cy="48639"/>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274315" y="766635"/>
            <a:ext cx="1527246" cy="369332"/>
          </a:xfrm>
          <a:prstGeom prst="rect">
            <a:avLst/>
          </a:prstGeom>
          <a:solidFill>
            <a:schemeClr val="bg1">
              <a:lumMod val="95000"/>
            </a:schemeClr>
          </a:solidFill>
          <a:ln>
            <a:solidFill>
              <a:schemeClr val="tx1"/>
            </a:solidFill>
          </a:ln>
        </p:spPr>
        <p:txBody>
          <a:bodyPr wrap="square" rtlCol="0">
            <a:spAutoFit/>
          </a:bodyPr>
          <a:lstStyle/>
          <a:p>
            <a:r>
              <a:rPr lang="en-US" dirty="0" smtClean="0">
                <a:latin typeface="Segoe UI" panose="020B0502040204020203" pitchFamily="34" charset="0"/>
                <a:ea typeface="Segoe UI" panose="020B0502040204020203" pitchFamily="34" charset="0"/>
                <a:cs typeface="Segoe UI" panose="020B0502040204020203" pitchFamily="34" charset="0"/>
              </a:rPr>
              <a:t>Classes</a:t>
            </a:r>
            <a:endParaRPr lang="en-US" dirty="0">
              <a:latin typeface="Segoe UI" panose="020B0502040204020203" pitchFamily="34" charset="0"/>
              <a:ea typeface="Segoe UI" panose="020B0502040204020203" pitchFamily="34" charset="0"/>
              <a:cs typeface="Segoe UI" panose="020B0502040204020203" pitchFamily="34" charset="0"/>
            </a:endParaRPr>
          </a:p>
        </p:txBody>
      </p:sp>
      <p:sp>
        <p:nvSpPr>
          <p:cNvPr id="37" name="TextBox 36"/>
          <p:cNvSpPr txBox="1"/>
          <p:nvPr/>
        </p:nvSpPr>
        <p:spPr>
          <a:xfrm>
            <a:off x="274315" y="4572155"/>
            <a:ext cx="1527246" cy="369332"/>
          </a:xfrm>
          <a:prstGeom prst="rect">
            <a:avLst/>
          </a:prstGeom>
          <a:solidFill>
            <a:schemeClr val="bg1">
              <a:lumMod val="95000"/>
            </a:schemeClr>
          </a:solidFill>
          <a:ln>
            <a:solidFill>
              <a:schemeClr val="tx1"/>
            </a:solidFill>
          </a:ln>
        </p:spPr>
        <p:txBody>
          <a:bodyPr wrap="square" rtlCol="0">
            <a:spAutoFit/>
          </a:bodyPr>
          <a:lstStyle/>
          <a:p>
            <a:r>
              <a:rPr lang="en-US" dirty="0" smtClean="0">
                <a:latin typeface="Segoe UI" panose="020B0502040204020203" pitchFamily="34" charset="0"/>
                <a:ea typeface="Segoe UI" panose="020B0502040204020203" pitchFamily="34" charset="0"/>
                <a:cs typeface="Segoe UI" panose="020B0502040204020203" pitchFamily="34" charset="0"/>
              </a:rPr>
              <a:t>Runtime</a:t>
            </a:r>
            <a:endParaRPr lang="en-US" dirty="0">
              <a:latin typeface="Segoe UI" panose="020B0502040204020203" pitchFamily="34" charset="0"/>
              <a:ea typeface="Segoe UI" panose="020B0502040204020203" pitchFamily="34" charset="0"/>
              <a:cs typeface="Segoe UI" panose="020B0502040204020203" pitchFamily="34" charset="0"/>
            </a:endParaRPr>
          </a:p>
        </p:txBody>
      </p:sp>
      <p:sp>
        <p:nvSpPr>
          <p:cNvPr id="39" name="TextBox 38"/>
          <p:cNvSpPr txBox="1"/>
          <p:nvPr/>
        </p:nvSpPr>
        <p:spPr>
          <a:xfrm>
            <a:off x="467577" y="5904689"/>
            <a:ext cx="11108983"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Each framework has more libraries not shown (OS specific, compatibility, </a:t>
            </a:r>
            <a:r>
              <a:rPr lang="en-US" dirty="0" err="1" smtClean="0"/>
              <a:t>etc</a:t>
            </a:r>
            <a:r>
              <a:rPr lang="en-US" dirty="0" smtClean="0"/>
              <a:t>)</a:t>
            </a:r>
          </a:p>
          <a:p>
            <a:pPr marL="285750" indent="-285750">
              <a:buFont typeface="Arial" panose="020B0604020202020204" pitchFamily="34" charset="0"/>
              <a:buChar char="•"/>
            </a:pPr>
            <a:r>
              <a:rPr lang="en-US" dirty="0" smtClean="0"/>
              <a:t>Sticking to BCL and FCL is mostly cross platform, works well for simple console apps</a:t>
            </a:r>
            <a:endParaRPr lang="en-US" dirty="0"/>
          </a:p>
        </p:txBody>
      </p:sp>
      <p:sp>
        <p:nvSpPr>
          <p:cNvPr id="40" name="Rectangle 39"/>
          <p:cNvSpPr/>
          <p:nvPr/>
        </p:nvSpPr>
        <p:spPr>
          <a:xfrm>
            <a:off x="6835300" y="1986062"/>
            <a:ext cx="1254868" cy="57879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Segoe UI" panose="020B0502040204020203" pitchFamily="34" charset="0"/>
                <a:ea typeface="Segoe UI" panose="020B0502040204020203" pitchFamily="34" charset="0"/>
                <a:cs typeface="Segoe UI" panose="020B0502040204020203" pitchFamily="34" charset="0"/>
              </a:rPr>
              <a:t>POSIX</a:t>
            </a:r>
            <a:endParaRPr lang="en-US" dirty="0">
              <a:solidFill>
                <a:schemeClr val="tx1"/>
              </a:solidFill>
              <a:latin typeface="Segoe UI" panose="020B0502040204020203" pitchFamily="34" charset="0"/>
              <a:ea typeface="Segoe UI" panose="020B0502040204020203" pitchFamily="34" charset="0"/>
              <a:cs typeface="Segoe UI" panose="020B0502040204020203" pitchFamily="34" charset="0"/>
            </a:endParaRPr>
          </a:p>
        </p:txBody>
      </p:sp>
      <p:sp>
        <p:nvSpPr>
          <p:cNvPr id="41" name="Slide Number Placeholder 40"/>
          <p:cNvSpPr>
            <a:spLocks noGrp="1"/>
          </p:cNvSpPr>
          <p:nvPr>
            <p:ph type="sldNum" sz="quarter" idx="12"/>
          </p:nvPr>
        </p:nvSpPr>
        <p:spPr/>
        <p:txBody>
          <a:bodyPr/>
          <a:lstStyle/>
          <a:p>
            <a:fld id="{ED132FEF-6E4F-4AA6-9F7F-1890ADE00460}" type="slidenum">
              <a:rPr lang="en-US" smtClean="0"/>
              <a:t>18</a:t>
            </a:fld>
            <a:endParaRPr lang="en-US" dirty="0"/>
          </a:p>
        </p:txBody>
      </p:sp>
    </p:spTree>
    <p:extLst>
      <p:ext uri="{BB962C8B-B14F-4D97-AF65-F5344CB8AC3E}">
        <p14:creationId xmlns:p14="http://schemas.microsoft.com/office/powerpoint/2010/main" val="24544071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40000" lnSpcReduction="20000"/>
          </a:bodyPr>
          <a:lstStyle/>
          <a:p>
            <a:pPr marL="0" indent="0">
              <a:lnSpc>
                <a:spcPct val="120000"/>
              </a:lnSpc>
              <a:spcBef>
                <a:spcPts val="0"/>
              </a:spcBef>
              <a:buNone/>
            </a:pPr>
            <a:r>
              <a:rPr lang="en-US" dirty="0" smtClean="0"/>
              <a:t>[1] https://docs.microsoft.com/en-us/dotnet/framework/get-started/overview</a:t>
            </a:r>
          </a:p>
          <a:p>
            <a:pPr marL="0" indent="0">
              <a:lnSpc>
                <a:spcPct val="120000"/>
              </a:lnSpc>
              <a:spcBef>
                <a:spcPts val="0"/>
              </a:spcBef>
              <a:buNone/>
            </a:pPr>
            <a:r>
              <a:rPr lang="en-US" dirty="0" smtClean="0"/>
              <a:t>[2] https://msdn.microsoft.com/en-us/library/a51xd4ze(v=vs.71).aspx</a:t>
            </a:r>
          </a:p>
          <a:p>
            <a:pPr marL="0" indent="0">
              <a:lnSpc>
                <a:spcPct val="120000"/>
              </a:lnSpc>
              <a:spcBef>
                <a:spcPts val="0"/>
              </a:spcBef>
              <a:buNone/>
            </a:pPr>
            <a:r>
              <a:rPr lang="en-US" dirty="0" smtClean="0"/>
              <a:t>[3] https://en.wikipedia.org/wiki/Common_Language_Runtime</a:t>
            </a:r>
          </a:p>
          <a:p>
            <a:pPr marL="0" indent="0">
              <a:lnSpc>
                <a:spcPct val="120000"/>
              </a:lnSpc>
              <a:spcBef>
                <a:spcPts val="0"/>
              </a:spcBef>
              <a:buNone/>
            </a:pPr>
            <a:r>
              <a:rPr lang="en-US" dirty="0" smtClean="0"/>
              <a:t>[4] https://en.wikipedia.org/wiki/.NET_Framework</a:t>
            </a:r>
          </a:p>
          <a:p>
            <a:pPr marL="0" indent="0">
              <a:lnSpc>
                <a:spcPct val="120000"/>
              </a:lnSpc>
              <a:spcBef>
                <a:spcPts val="0"/>
              </a:spcBef>
              <a:buNone/>
            </a:pPr>
            <a:r>
              <a:rPr lang="en-US" dirty="0" smtClean="0"/>
              <a:t>[5] https://stackoverflow.com/questions/17499351/is-it-possible-to-run-a-net-4-5-app-on-xp</a:t>
            </a:r>
          </a:p>
          <a:p>
            <a:pPr marL="0" indent="0">
              <a:lnSpc>
                <a:spcPct val="120000"/>
              </a:lnSpc>
              <a:spcBef>
                <a:spcPts val="0"/>
              </a:spcBef>
              <a:buNone/>
            </a:pPr>
            <a:r>
              <a:rPr lang="en-US" dirty="0" smtClean="0"/>
              <a:t>[6] https://en.wikipedia.org/wiki/Common_Language_Infrastructure</a:t>
            </a:r>
          </a:p>
          <a:p>
            <a:pPr marL="0" indent="0">
              <a:lnSpc>
                <a:spcPct val="120000"/>
              </a:lnSpc>
              <a:spcBef>
                <a:spcPts val="0"/>
              </a:spcBef>
              <a:buNone/>
            </a:pPr>
            <a:r>
              <a:rPr lang="en-US" dirty="0" smtClean="0"/>
              <a:t>[7] https://en.wikipedia.org/wiki/Common_Intermediate_Language</a:t>
            </a:r>
          </a:p>
          <a:p>
            <a:pPr marL="0" indent="0">
              <a:lnSpc>
                <a:spcPct val="120000"/>
              </a:lnSpc>
              <a:spcBef>
                <a:spcPts val="0"/>
              </a:spcBef>
              <a:buNone/>
            </a:pPr>
            <a:r>
              <a:rPr lang="en-US" dirty="0" smtClean="0"/>
              <a:t>[8] https://stackoverflow.com/questions/688386/is-c-converted-into-msil</a:t>
            </a:r>
          </a:p>
          <a:p>
            <a:pPr marL="0" indent="0">
              <a:lnSpc>
                <a:spcPct val="120000"/>
              </a:lnSpc>
              <a:spcBef>
                <a:spcPts val="0"/>
              </a:spcBef>
              <a:buNone/>
            </a:pPr>
            <a:r>
              <a:rPr lang="en-US" dirty="0" smtClean="0"/>
              <a:t>[9] http://timjones.io/blog/archive/2014/04/13/writing-a-minic-to-msil-compiler-in-fsharp-part-0-introduction</a:t>
            </a:r>
          </a:p>
          <a:p>
            <a:pPr marL="0" indent="0">
              <a:lnSpc>
                <a:spcPct val="120000"/>
              </a:lnSpc>
              <a:spcBef>
                <a:spcPts val="0"/>
              </a:spcBef>
              <a:buNone/>
            </a:pPr>
            <a:r>
              <a:rPr lang="en-US" dirty="0" smtClean="0"/>
              <a:t>[10] https://en.wikipedia.org/wiki/List_of_CLI_languages</a:t>
            </a:r>
          </a:p>
          <a:p>
            <a:pPr marL="0" indent="0">
              <a:lnSpc>
                <a:spcPct val="120000"/>
              </a:lnSpc>
              <a:spcBef>
                <a:spcPts val="0"/>
              </a:spcBef>
              <a:buNone/>
            </a:pPr>
            <a:r>
              <a:rPr lang="en-US" dirty="0" smtClean="0"/>
              <a:t>[11] https://stackoverflow.com/questions/807880/bcl-base-class-library-vs-fcl-framework-class-library</a:t>
            </a:r>
          </a:p>
          <a:p>
            <a:pPr marL="0" indent="0">
              <a:lnSpc>
                <a:spcPct val="120000"/>
              </a:lnSpc>
              <a:spcBef>
                <a:spcPts val="0"/>
              </a:spcBef>
              <a:buNone/>
            </a:pPr>
            <a:r>
              <a:rPr lang="en-US" dirty="0" smtClean="0"/>
              <a:t>[12] https://en.wikipedia.org/wiki/List_of_data_types_of_the_Standard_Libraries#Base_Class_Library</a:t>
            </a:r>
          </a:p>
          <a:p>
            <a:pPr marL="0" indent="0">
              <a:lnSpc>
                <a:spcPct val="120000"/>
              </a:lnSpc>
              <a:spcBef>
                <a:spcPts val="0"/>
              </a:spcBef>
              <a:buNone/>
            </a:pPr>
            <a:r>
              <a:rPr lang="en-US" dirty="0" smtClean="0"/>
              <a:t>[13] https://msdn.microsoft.com/en-us/library/gg145045(v=vs.110).aspx</a:t>
            </a:r>
          </a:p>
          <a:p>
            <a:pPr marL="0" indent="0">
              <a:lnSpc>
                <a:spcPct val="120000"/>
              </a:lnSpc>
              <a:spcBef>
                <a:spcPts val="0"/>
              </a:spcBef>
              <a:buNone/>
            </a:pPr>
            <a:r>
              <a:rPr lang="en-US" dirty="0" smtClean="0"/>
              <a:t>[14] https://en.wikipedia.org/wiki/ASP.NET</a:t>
            </a:r>
          </a:p>
          <a:p>
            <a:pPr marL="0" indent="0">
              <a:lnSpc>
                <a:spcPct val="120000"/>
              </a:lnSpc>
              <a:spcBef>
                <a:spcPts val="0"/>
              </a:spcBef>
              <a:buNone/>
            </a:pPr>
            <a:r>
              <a:rPr lang="en-US" dirty="0" smtClean="0"/>
              <a:t>[15] https://en.wikipedia.org/wiki/Mono_(software)</a:t>
            </a:r>
          </a:p>
          <a:p>
            <a:pPr marL="0" indent="0">
              <a:lnSpc>
                <a:spcPct val="120000"/>
              </a:lnSpc>
              <a:spcBef>
                <a:spcPts val="0"/>
              </a:spcBef>
              <a:buNone/>
            </a:pPr>
            <a:r>
              <a:rPr lang="en-US" dirty="0" smtClean="0"/>
              <a:t>[16] http://referencesource.microsoft.com/</a:t>
            </a:r>
          </a:p>
          <a:p>
            <a:pPr marL="0" indent="0">
              <a:lnSpc>
                <a:spcPct val="120000"/>
              </a:lnSpc>
              <a:spcBef>
                <a:spcPts val="0"/>
              </a:spcBef>
              <a:buNone/>
            </a:pPr>
            <a:r>
              <a:rPr lang="en-US" dirty="0" smtClean="0"/>
              <a:t>[17] https://docs.microsoft.com/en-us/dotnet/core/</a:t>
            </a:r>
          </a:p>
          <a:p>
            <a:pPr marL="0" indent="0">
              <a:lnSpc>
                <a:spcPct val="120000"/>
              </a:lnSpc>
              <a:spcBef>
                <a:spcPts val="0"/>
              </a:spcBef>
              <a:buNone/>
            </a:pPr>
            <a:r>
              <a:rPr lang="en-US" dirty="0" smtClean="0"/>
              <a:t>[18] https://docs.microsoft.com/en-us/dotnet/standard/library</a:t>
            </a:r>
          </a:p>
          <a:p>
            <a:pPr marL="0" indent="0">
              <a:lnSpc>
                <a:spcPct val="120000"/>
              </a:lnSpc>
              <a:spcBef>
                <a:spcPts val="0"/>
              </a:spcBef>
              <a:buNone/>
            </a:pPr>
            <a:r>
              <a:rPr lang="en-US" dirty="0" smtClean="0"/>
              <a:t>[19] https://github.com/dotnet/standard/tree/master/docs/netstandard-20</a:t>
            </a:r>
          </a:p>
          <a:p>
            <a:pPr marL="0" indent="0">
              <a:lnSpc>
                <a:spcPct val="120000"/>
              </a:lnSpc>
              <a:spcBef>
                <a:spcPts val="0"/>
              </a:spcBef>
              <a:buNone/>
            </a:pPr>
            <a:r>
              <a:rPr lang="en-US" dirty="0" smtClean="0"/>
              <a:t>[20] https://github.com/dotnet/coreclr/blob/master/Documentation/building/crossgen.md</a:t>
            </a:r>
          </a:p>
          <a:p>
            <a:pPr marL="0" indent="0">
              <a:lnSpc>
                <a:spcPct val="120000"/>
              </a:lnSpc>
              <a:spcBef>
                <a:spcPts val="0"/>
              </a:spcBef>
              <a:buNone/>
            </a:pPr>
            <a:r>
              <a:rPr lang="en-US" dirty="0" smtClean="0"/>
              <a:t>[21] https://stackoverflow.com/a/19403979/1462295</a:t>
            </a:r>
          </a:p>
          <a:p>
            <a:pPr marL="0" indent="0">
              <a:lnSpc>
                <a:spcPct val="120000"/>
              </a:lnSpc>
              <a:spcBef>
                <a:spcPts val="0"/>
              </a:spcBef>
              <a:buNone/>
            </a:pPr>
            <a:r>
              <a:rPr lang="en-US" dirty="0" smtClean="0"/>
              <a:t>[22] https://www.codeproject.com/Articles/463508/NET-CLR-Injection-Modify-IL-Code-during-Run-time</a:t>
            </a:r>
            <a:endParaRPr lang="en-US" dirty="0"/>
          </a:p>
        </p:txBody>
      </p:sp>
      <p:sp>
        <p:nvSpPr>
          <p:cNvPr id="5" name="Slide Number Placeholder 4"/>
          <p:cNvSpPr>
            <a:spLocks noGrp="1"/>
          </p:cNvSpPr>
          <p:nvPr>
            <p:ph type="sldNum" sz="quarter" idx="12"/>
          </p:nvPr>
        </p:nvSpPr>
        <p:spPr/>
        <p:txBody>
          <a:bodyPr/>
          <a:lstStyle/>
          <a:p>
            <a:fld id="{ED132FEF-6E4F-4AA6-9F7F-1890ADE00460}" type="slidenum">
              <a:rPr lang="en-US" smtClean="0"/>
              <a:t>19</a:t>
            </a:fld>
            <a:endParaRPr lang="en-US" dirty="0"/>
          </a:p>
        </p:txBody>
      </p:sp>
    </p:spTree>
    <p:extLst>
      <p:ext uri="{BB962C8B-B14F-4D97-AF65-F5344CB8AC3E}">
        <p14:creationId xmlns:p14="http://schemas.microsoft.com/office/powerpoint/2010/main" val="19068464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t>.NET framework</a:t>
            </a:r>
          </a:p>
          <a:p>
            <a:r>
              <a:rPr lang="en-US" dirty="0" smtClean="0"/>
              <a:t>CLR</a:t>
            </a:r>
          </a:p>
          <a:p>
            <a:r>
              <a:rPr lang="en-US" dirty="0" smtClean="0"/>
              <a:t>CLI, CIL, MSIL</a:t>
            </a:r>
          </a:p>
          <a:p>
            <a:r>
              <a:rPr lang="en-US" dirty="0" smtClean="0"/>
              <a:t>ADO.NET, ASP.NET, MVC, </a:t>
            </a:r>
            <a:r>
              <a:rPr lang="en-US" dirty="0" err="1" smtClean="0"/>
              <a:t>webforms</a:t>
            </a:r>
            <a:r>
              <a:rPr lang="en-US" dirty="0" smtClean="0"/>
              <a:t>, razor</a:t>
            </a:r>
          </a:p>
          <a:p>
            <a:r>
              <a:rPr lang="en-US" dirty="0" smtClean="0"/>
              <a:t>Mono</a:t>
            </a:r>
          </a:p>
          <a:p>
            <a:r>
              <a:rPr lang="en-US" dirty="0" smtClean="0"/>
              <a:t>.NET Core</a:t>
            </a:r>
          </a:p>
          <a:p>
            <a:r>
              <a:rPr lang="en-US" dirty="0" smtClean="0"/>
              <a:t>.NET Standard</a:t>
            </a:r>
          </a:p>
        </p:txBody>
      </p:sp>
      <p:sp>
        <p:nvSpPr>
          <p:cNvPr id="4" name="Slide Number Placeholder 3"/>
          <p:cNvSpPr>
            <a:spLocks noGrp="1"/>
          </p:cNvSpPr>
          <p:nvPr>
            <p:ph type="sldNum" sz="quarter" idx="12"/>
          </p:nvPr>
        </p:nvSpPr>
        <p:spPr/>
        <p:txBody>
          <a:bodyPr/>
          <a:lstStyle/>
          <a:p>
            <a:fld id="{ED132FEF-6E4F-4AA6-9F7F-1890ADE00460}" type="slidenum">
              <a:rPr lang="en-US" smtClean="0"/>
              <a:t>2</a:t>
            </a:fld>
            <a:endParaRPr lang="en-US" dirty="0"/>
          </a:p>
        </p:txBody>
      </p:sp>
    </p:spTree>
    <p:extLst>
      <p:ext uri="{BB962C8B-B14F-4D97-AF65-F5344CB8AC3E}">
        <p14:creationId xmlns:p14="http://schemas.microsoft.com/office/powerpoint/2010/main" val="570358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 framework</a:t>
            </a:r>
            <a:endParaRPr lang="en-US" dirty="0"/>
          </a:p>
        </p:txBody>
      </p:sp>
      <p:sp>
        <p:nvSpPr>
          <p:cNvPr id="3" name="Content Placeholder 2"/>
          <p:cNvSpPr>
            <a:spLocks noGrp="1"/>
          </p:cNvSpPr>
          <p:nvPr>
            <p:ph idx="1"/>
          </p:nvPr>
        </p:nvSpPr>
        <p:spPr>
          <a:xfrm>
            <a:off x="838199" y="1825625"/>
            <a:ext cx="10285325" cy="4351338"/>
          </a:xfrm>
        </p:spPr>
        <p:txBody>
          <a:bodyPr/>
          <a:lstStyle/>
          <a:p>
            <a:r>
              <a:rPr lang="en-US" dirty="0" smtClean="0"/>
              <a:t>Software framework</a:t>
            </a:r>
          </a:p>
          <a:p>
            <a:r>
              <a:rPr lang="en-US" dirty="0" smtClean="0"/>
              <a:t>First released early 2000’s</a:t>
            </a:r>
          </a:p>
          <a:p>
            <a:r>
              <a:rPr lang="en-US" dirty="0" smtClean="0"/>
              <a:t>“</a:t>
            </a:r>
            <a:r>
              <a:rPr lang="en-US" dirty="0"/>
              <a:t>consists of the common language runtime </a:t>
            </a:r>
            <a:r>
              <a:rPr lang="en-US" dirty="0" smtClean="0"/>
              <a:t>(CLR) and </a:t>
            </a:r>
            <a:r>
              <a:rPr lang="en-US" dirty="0"/>
              <a:t>the .NET Framework class </a:t>
            </a:r>
            <a:r>
              <a:rPr lang="en-US" dirty="0" smtClean="0"/>
              <a:t>library (FCL)” [1]</a:t>
            </a:r>
          </a:p>
          <a:p>
            <a:r>
              <a:rPr lang="en-US" dirty="0" smtClean="0"/>
              <a:t>Provides a “code execution environment”</a:t>
            </a:r>
          </a:p>
          <a:p>
            <a:r>
              <a:rPr lang="en-US" dirty="0" smtClean="0"/>
              <a:t>Various runtime hosts for the CLR [2]</a:t>
            </a:r>
          </a:p>
          <a:p>
            <a:pPr lvl="1"/>
            <a:r>
              <a:rPr lang="en-US" dirty="0" smtClean="0"/>
              <a:t>ASP.NET (via </a:t>
            </a:r>
            <a:r>
              <a:rPr lang="en-US" dirty="0"/>
              <a:t>ISAPI </a:t>
            </a:r>
            <a:r>
              <a:rPr lang="en-US" dirty="0" smtClean="0"/>
              <a:t>filter)</a:t>
            </a:r>
          </a:p>
          <a:p>
            <a:pPr lvl="1"/>
            <a:r>
              <a:rPr lang="en-US" dirty="0" smtClean="0"/>
              <a:t>Executable</a:t>
            </a:r>
          </a:p>
          <a:p>
            <a:pPr lvl="1"/>
            <a:r>
              <a:rPr lang="en-US" dirty="0" smtClean="0"/>
              <a:t>Can write your own</a:t>
            </a:r>
            <a:endParaRPr lang="en-US" dirty="0"/>
          </a:p>
        </p:txBody>
      </p:sp>
      <p:sp>
        <p:nvSpPr>
          <p:cNvPr id="4" name="Slide Number Placeholder 3"/>
          <p:cNvSpPr>
            <a:spLocks noGrp="1"/>
          </p:cNvSpPr>
          <p:nvPr>
            <p:ph type="sldNum" sz="quarter" idx="12"/>
          </p:nvPr>
        </p:nvSpPr>
        <p:spPr/>
        <p:txBody>
          <a:bodyPr/>
          <a:lstStyle/>
          <a:p>
            <a:fld id="{ED132FEF-6E4F-4AA6-9F7F-1890ADE00460}" type="slidenum">
              <a:rPr lang="en-US" smtClean="0"/>
              <a:t>3</a:t>
            </a:fld>
            <a:endParaRPr lang="en-US" dirty="0"/>
          </a:p>
        </p:txBody>
      </p:sp>
    </p:spTree>
    <p:extLst>
      <p:ext uri="{BB962C8B-B14F-4D97-AF65-F5344CB8AC3E}">
        <p14:creationId xmlns:p14="http://schemas.microsoft.com/office/powerpoint/2010/main" val="810202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CLR</a:t>
            </a:r>
            <a:endParaRPr lang="en-US" dirty="0"/>
          </a:p>
        </p:txBody>
      </p:sp>
      <p:sp>
        <p:nvSpPr>
          <p:cNvPr id="3" name="Content Placeholder 2"/>
          <p:cNvSpPr>
            <a:spLocks noGrp="1"/>
          </p:cNvSpPr>
          <p:nvPr>
            <p:ph idx="1"/>
          </p:nvPr>
        </p:nvSpPr>
        <p:spPr>
          <a:xfrm>
            <a:off x="838200" y="1825625"/>
            <a:ext cx="10066506" cy="4351338"/>
          </a:xfrm>
        </p:spPr>
        <p:txBody>
          <a:bodyPr/>
          <a:lstStyle/>
          <a:p>
            <a:r>
              <a:rPr lang="en-US" dirty="0" smtClean="0"/>
              <a:t>The virtual machine that manages execution of .NET programs [3]</a:t>
            </a:r>
          </a:p>
          <a:p>
            <a:r>
              <a:rPr lang="en-US" dirty="0" smtClean="0"/>
              <a:t>Memory</a:t>
            </a:r>
          </a:p>
          <a:p>
            <a:r>
              <a:rPr lang="en-US" dirty="0" smtClean="0"/>
              <a:t>Threads</a:t>
            </a:r>
          </a:p>
          <a:p>
            <a:r>
              <a:rPr lang="en-US" dirty="0" smtClean="0"/>
              <a:t>Code trust</a:t>
            </a:r>
          </a:p>
          <a:p>
            <a:r>
              <a:rPr lang="en-US" dirty="0" smtClean="0"/>
              <a:t>Type checking</a:t>
            </a:r>
          </a:p>
          <a:p>
            <a:r>
              <a:rPr lang="en-US" dirty="0" err="1" smtClean="0"/>
              <a:t>pinvoke</a:t>
            </a:r>
            <a:endParaRPr lang="en-US" dirty="0" smtClean="0"/>
          </a:p>
          <a:p>
            <a:r>
              <a:rPr lang="en-US" dirty="0" smtClean="0"/>
              <a:t>JIT compiling to execute on current hardware</a:t>
            </a:r>
            <a:endParaRPr lang="en-US" dirty="0"/>
          </a:p>
        </p:txBody>
      </p:sp>
      <p:sp>
        <p:nvSpPr>
          <p:cNvPr id="5" name="Slide Number Placeholder 4"/>
          <p:cNvSpPr>
            <a:spLocks noGrp="1"/>
          </p:cNvSpPr>
          <p:nvPr>
            <p:ph type="sldNum" sz="quarter" idx="12"/>
          </p:nvPr>
        </p:nvSpPr>
        <p:spPr/>
        <p:txBody>
          <a:bodyPr/>
          <a:lstStyle/>
          <a:p>
            <a:fld id="{ED132FEF-6E4F-4AA6-9F7F-1890ADE00460}" type="slidenum">
              <a:rPr lang="en-US" smtClean="0"/>
              <a:t>4</a:t>
            </a:fld>
            <a:endParaRPr lang="en-US" dirty="0"/>
          </a:p>
        </p:txBody>
      </p:sp>
    </p:spTree>
    <p:extLst>
      <p:ext uri="{BB962C8B-B14F-4D97-AF65-F5344CB8AC3E}">
        <p14:creationId xmlns:p14="http://schemas.microsoft.com/office/powerpoint/2010/main" val="2223283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 Framework and CLR</a:t>
            </a:r>
            <a:endParaRPr lang="en-US" dirty="0"/>
          </a:p>
        </p:txBody>
      </p:sp>
      <p:sp>
        <p:nvSpPr>
          <p:cNvPr id="3" name="Content Placeholder 2"/>
          <p:cNvSpPr>
            <a:spLocks noGrp="1"/>
          </p:cNvSpPr>
          <p:nvPr>
            <p:ph idx="1"/>
          </p:nvPr>
        </p:nvSpPr>
        <p:spPr>
          <a:xfrm>
            <a:off x="838200" y="1825625"/>
            <a:ext cx="7731868" cy="4351338"/>
          </a:xfrm>
        </p:spPr>
        <p:txBody>
          <a:bodyPr>
            <a:normAutofit lnSpcReduction="10000"/>
          </a:bodyPr>
          <a:lstStyle/>
          <a:p>
            <a:r>
              <a:rPr lang="en-US" dirty="0" smtClean="0"/>
              <a:t>Framework and CLR are different [4]</a:t>
            </a:r>
          </a:p>
          <a:p>
            <a:r>
              <a:rPr lang="en-US" dirty="0" smtClean="0"/>
              <a:t>Can technically run different framework versions within the same CLR version</a:t>
            </a:r>
          </a:p>
          <a:p>
            <a:pPr lvl="1"/>
            <a:r>
              <a:rPr lang="en-US" dirty="0" smtClean="0"/>
              <a:t>E.g. Windows XP only supports framework up to 4.0, running 4.5 apps is theoretically possible (with some hex editing of the binary) as long as calls are restricted to methods that were the same in 4.0 (e.g., no extensions) [5]</a:t>
            </a:r>
          </a:p>
          <a:p>
            <a:r>
              <a:rPr lang="en-US" dirty="0" smtClean="0"/>
              <a:t>Recent framework updates have been focused on</a:t>
            </a:r>
          </a:p>
          <a:p>
            <a:pPr lvl="1"/>
            <a:r>
              <a:rPr lang="en-US" dirty="0" smtClean="0"/>
              <a:t>Optimization (including SIMD)</a:t>
            </a:r>
          </a:p>
          <a:p>
            <a:pPr lvl="1"/>
            <a:r>
              <a:rPr lang="en-US" dirty="0" smtClean="0"/>
              <a:t>Accessories (stylus, touch screen, </a:t>
            </a:r>
            <a:r>
              <a:rPr lang="en-US" dirty="0" err="1" smtClean="0"/>
              <a:t>etc</a:t>
            </a:r>
            <a:r>
              <a:rPr lang="en-US" dirty="0" smtClean="0"/>
              <a:t>)</a:t>
            </a:r>
          </a:p>
          <a:p>
            <a:pPr lvl="1"/>
            <a:r>
              <a:rPr lang="en-US" dirty="0" smtClean="0"/>
              <a:t>Security</a:t>
            </a:r>
          </a:p>
        </p:txBody>
      </p:sp>
      <p:pic>
        <p:nvPicPr>
          <p:cNvPr id="5" name="Picture 4"/>
          <p:cNvPicPr>
            <a:picLocks noChangeAspect="1"/>
          </p:cNvPicPr>
          <p:nvPr/>
        </p:nvPicPr>
        <p:blipFill>
          <a:blip r:embed="rId3"/>
          <a:stretch>
            <a:fillRect/>
          </a:stretch>
        </p:blipFill>
        <p:spPr>
          <a:xfrm>
            <a:off x="8770296" y="1825625"/>
            <a:ext cx="2476500" cy="4229100"/>
          </a:xfrm>
          <a:prstGeom prst="rect">
            <a:avLst/>
          </a:prstGeom>
        </p:spPr>
      </p:pic>
      <p:sp>
        <p:nvSpPr>
          <p:cNvPr id="6" name="Slide Number Placeholder 5"/>
          <p:cNvSpPr>
            <a:spLocks noGrp="1"/>
          </p:cNvSpPr>
          <p:nvPr>
            <p:ph type="sldNum" sz="quarter" idx="12"/>
          </p:nvPr>
        </p:nvSpPr>
        <p:spPr/>
        <p:txBody>
          <a:bodyPr/>
          <a:lstStyle/>
          <a:p>
            <a:fld id="{ED132FEF-6E4F-4AA6-9F7F-1890ADE00460}" type="slidenum">
              <a:rPr lang="en-US" smtClean="0"/>
              <a:t>5</a:t>
            </a:fld>
            <a:endParaRPr lang="en-US" dirty="0"/>
          </a:p>
        </p:txBody>
      </p:sp>
    </p:spTree>
    <p:extLst>
      <p:ext uri="{BB962C8B-B14F-4D97-AF65-F5344CB8AC3E}">
        <p14:creationId xmlns:p14="http://schemas.microsoft.com/office/powerpoint/2010/main" val="3349491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CLR, CLI, CIL</a:t>
            </a:r>
            <a:endParaRPr lang="en-US" dirty="0"/>
          </a:p>
        </p:txBody>
      </p:sp>
      <p:sp>
        <p:nvSpPr>
          <p:cNvPr id="3" name="Content Placeholder 2"/>
          <p:cNvSpPr>
            <a:spLocks noGrp="1"/>
          </p:cNvSpPr>
          <p:nvPr>
            <p:ph idx="1"/>
          </p:nvPr>
        </p:nvSpPr>
        <p:spPr>
          <a:xfrm>
            <a:off x="838200" y="1825625"/>
            <a:ext cx="7128753" cy="4351338"/>
          </a:xfrm>
        </p:spPr>
        <p:txBody>
          <a:bodyPr>
            <a:normAutofit fontScale="92500"/>
          </a:bodyPr>
          <a:lstStyle/>
          <a:p>
            <a:r>
              <a:rPr lang="en-US" dirty="0" smtClean="0"/>
              <a:t>Common Language Infrastructure (CLI)</a:t>
            </a:r>
          </a:p>
          <a:p>
            <a:pPr lvl="1"/>
            <a:r>
              <a:rPr lang="en-US" dirty="0" smtClean="0"/>
              <a:t>Open standard that describes executable code [6] </a:t>
            </a:r>
          </a:p>
          <a:p>
            <a:r>
              <a:rPr lang="en-US" dirty="0" smtClean="0"/>
              <a:t>Common Intermediate Language (CIL) [7]</a:t>
            </a:r>
          </a:p>
          <a:p>
            <a:pPr lvl="1"/>
            <a:r>
              <a:rPr lang="en-US" dirty="0" smtClean="0"/>
              <a:t>Aka “IL”</a:t>
            </a:r>
          </a:p>
          <a:p>
            <a:pPr lvl="1"/>
            <a:r>
              <a:rPr lang="en-US" dirty="0" smtClean="0"/>
              <a:t>Formerly MSIL</a:t>
            </a:r>
          </a:p>
          <a:p>
            <a:pPr lvl="1"/>
            <a:r>
              <a:rPr lang="en-US" dirty="0" smtClean="0"/>
              <a:t>Object oriented assembly language</a:t>
            </a:r>
          </a:p>
          <a:p>
            <a:pPr lvl="1"/>
            <a:r>
              <a:rPr lang="en-US" dirty="0" smtClean="0"/>
              <a:t>Platform independent</a:t>
            </a:r>
          </a:p>
          <a:p>
            <a:r>
              <a:rPr lang="en-US" dirty="0" smtClean="0"/>
              <a:t>A compiler takes source code and </a:t>
            </a:r>
          </a:p>
          <a:p>
            <a:pPr lvl="1"/>
            <a:r>
              <a:rPr lang="en-US" dirty="0" smtClean="0"/>
              <a:t>Converts it to CIL using the CLI specification </a:t>
            </a:r>
          </a:p>
          <a:p>
            <a:pPr lvl="1"/>
            <a:r>
              <a:rPr lang="en-US" dirty="0" smtClean="0"/>
              <a:t>Adds </a:t>
            </a:r>
            <a:r>
              <a:rPr lang="en-US" dirty="0" smtClean="0"/>
              <a:t>any required metadata (type information, </a:t>
            </a:r>
            <a:r>
              <a:rPr lang="en-US" dirty="0" err="1" smtClean="0"/>
              <a:t>etc</a:t>
            </a:r>
            <a:r>
              <a:rPr lang="en-US" dirty="0" smtClean="0"/>
              <a:t>)</a:t>
            </a:r>
            <a:endParaRPr lang="en-US" dirty="0"/>
          </a:p>
          <a:p>
            <a:pPr lvl="1"/>
            <a:r>
              <a:rPr lang="en-US" dirty="0" smtClean="0"/>
              <a:t>This is an “assembly”</a:t>
            </a:r>
            <a:endParaRPr lang="en-US" dirty="0" smtClean="0"/>
          </a:p>
        </p:txBody>
      </p:sp>
      <p:pic>
        <p:nvPicPr>
          <p:cNvPr id="4" name="Picture 2" descr="http://www.dotnetspark.com/kbPicture/dhananjay25_634046490066974000_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64595" y="666976"/>
            <a:ext cx="2990850" cy="5419726"/>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ED132FEF-6E4F-4AA6-9F7F-1890ADE00460}" type="slidenum">
              <a:rPr lang="en-US" smtClean="0"/>
              <a:t>6</a:t>
            </a:fld>
            <a:endParaRPr lang="en-US" dirty="0"/>
          </a:p>
        </p:txBody>
      </p:sp>
    </p:spTree>
    <p:extLst>
      <p:ext uri="{BB962C8B-B14F-4D97-AF65-F5344CB8AC3E}">
        <p14:creationId xmlns:p14="http://schemas.microsoft.com/office/powerpoint/2010/main" val="3455471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CLR, CLI, CIL</a:t>
            </a:r>
            <a:endParaRPr lang="en-US" dirty="0"/>
          </a:p>
        </p:txBody>
      </p:sp>
      <p:sp>
        <p:nvSpPr>
          <p:cNvPr id="3" name="Content Placeholder 2"/>
          <p:cNvSpPr>
            <a:spLocks noGrp="1"/>
          </p:cNvSpPr>
          <p:nvPr>
            <p:ph idx="1"/>
          </p:nvPr>
        </p:nvSpPr>
        <p:spPr/>
        <p:txBody>
          <a:bodyPr>
            <a:normAutofit fontScale="92500"/>
          </a:bodyPr>
          <a:lstStyle/>
          <a:p>
            <a:r>
              <a:rPr lang="en-US" dirty="0" smtClean="0"/>
              <a:t>Visual Studio tooling supports compiling C#, F#, VB.NET to CIL</a:t>
            </a:r>
          </a:p>
          <a:p>
            <a:r>
              <a:rPr lang="en-US" dirty="0" smtClean="0"/>
              <a:t>Semi C++ support [8]</a:t>
            </a:r>
          </a:p>
          <a:p>
            <a:r>
              <a:rPr lang="en-US" dirty="0" smtClean="0"/>
              <a:t>Language support include </a:t>
            </a:r>
            <a:r>
              <a:rPr lang="en-US" dirty="0" err="1" smtClean="0"/>
              <a:t>IronPython</a:t>
            </a:r>
            <a:r>
              <a:rPr lang="en-US" dirty="0" smtClean="0"/>
              <a:t>, </a:t>
            </a:r>
            <a:r>
              <a:rPr lang="en-US" dirty="0" err="1" smtClean="0"/>
              <a:t>ClojureCLR</a:t>
            </a:r>
            <a:r>
              <a:rPr lang="en-US" dirty="0" smtClean="0"/>
              <a:t>, </a:t>
            </a:r>
            <a:r>
              <a:rPr lang="en-US" dirty="0" err="1" smtClean="0"/>
              <a:t>IronScheme</a:t>
            </a:r>
            <a:r>
              <a:rPr lang="en-US" dirty="0" smtClean="0"/>
              <a:t>, others [10]</a:t>
            </a:r>
            <a:endParaRPr lang="en-US" dirty="0"/>
          </a:p>
          <a:p>
            <a:r>
              <a:rPr lang="en-US" dirty="0" smtClean="0"/>
              <a:t>Can write your own compiler </a:t>
            </a:r>
          </a:p>
          <a:p>
            <a:pPr lvl="1"/>
            <a:r>
              <a:rPr lang="en-US" dirty="0" smtClean="0"/>
              <a:t>C to CIL example in F# [9]</a:t>
            </a:r>
          </a:p>
          <a:p>
            <a:r>
              <a:rPr lang="en-US" dirty="0" smtClean="0"/>
              <a:t>Ahead of time (AOT) compilation to avoid JIT</a:t>
            </a:r>
          </a:p>
          <a:p>
            <a:pPr lvl="1"/>
            <a:r>
              <a:rPr lang="en-US" dirty="0" smtClean="0"/>
              <a:t>Has some performance benefits</a:t>
            </a:r>
          </a:p>
          <a:p>
            <a:pPr lvl="1"/>
            <a:r>
              <a:rPr lang="en-US" dirty="0" smtClean="0"/>
              <a:t>No longer portable across hardware</a:t>
            </a:r>
          </a:p>
          <a:p>
            <a:r>
              <a:rPr lang="en-US" dirty="0" smtClean="0"/>
              <a:t>CIL makes calling a method in another CIL library convenient</a:t>
            </a:r>
          </a:p>
          <a:p>
            <a:pPr lvl="1"/>
            <a:r>
              <a:rPr lang="en-US" dirty="0" smtClean="0"/>
              <a:t>Managed by CLR, vs unsafe </a:t>
            </a:r>
            <a:r>
              <a:rPr lang="en-US" dirty="0" err="1" smtClean="0"/>
              <a:t>dll</a:t>
            </a:r>
            <a:r>
              <a:rPr lang="en-US" dirty="0" smtClean="0"/>
              <a:t> call through </a:t>
            </a:r>
            <a:r>
              <a:rPr lang="en-US" dirty="0" err="1" smtClean="0"/>
              <a:t>pinvoke</a:t>
            </a:r>
            <a:endParaRPr lang="en-US" dirty="0"/>
          </a:p>
        </p:txBody>
      </p:sp>
      <p:sp>
        <p:nvSpPr>
          <p:cNvPr id="4" name="Slide Number Placeholder 3"/>
          <p:cNvSpPr>
            <a:spLocks noGrp="1"/>
          </p:cNvSpPr>
          <p:nvPr>
            <p:ph type="sldNum" sz="quarter" idx="12"/>
          </p:nvPr>
        </p:nvSpPr>
        <p:spPr/>
        <p:txBody>
          <a:bodyPr/>
          <a:lstStyle/>
          <a:p>
            <a:fld id="{ED132FEF-6E4F-4AA6-9F7F-1890ADE00460}" type="slidenum">
              <a:rPr lang="en-US" smtClean="0"/>
              <a:t>7</a:t>
            </a:fld>
            <a:endParaRPr lang="en-US" dirty="0"/>
          </a:p>
        </p:txBody>
      </p:sp>
    </p:spTree>
    <p:extLst>
      <p:ext uri="{BB962C8B-B14F-4D97-AF65-F5344CB8AC3E}">
        <p14:creationId xmlns:p14="http://schemas.microsoft.com/office/powerpoint/2010/main" val="3672170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CLR, CLI, CIL</a:t>
            </a:r>
            <a:endParaRPr lang="en-US" dirty="0"/>
          </a:p>
        </p:txBody>
      </p:sp>
      <p:sp>
        <p:nvSpPr>
          <p:cNvPr id="3" name="Content Placeholder 2"/>
          <p:cNvSpPr>
            <a:spLocks noGrp="1"/>
          </p:cNvSpPr>
          <p:nvPr>
            <p:ph idx="1"/>
          </p:nvPr>
        </p:nvSpPr>
        <p:spPr/>
        <p:txBody>
          <a:bodyPr/>
          <a:lstStyle/>
          <a:p>
            <a:r>
              <a:rPr lang="en-US" dirty="0" smtClean="0"/>
              <a:t>The CIL is available at runtime</a:t>
            </a:r>
          </a:p>
          <a:p>
            <a:r>
              <a:rPr lang="en-US" dirty="0" smtClean="0"/>
              <a:t>Metadata for the assembly needs to be available to the CLR</a:t>
            </a:r>
          </a:p>
          <a:p>
            <a:pPr lvl="1"/>
            <a:r>
              <a:rPr lang="en-US" dirty="0" smtClean="0"/>
              <a:t>This is generally available at runtime as well</a:t>
            </a:r>
          </a:p>
          <a:p>
            <a:r>
              <a:rPr lang="en-US" dirty="0" smtClean="0"/>
              <a:t>Can use this information to modify code at runtime</a:t>
            </a:r>
          </a:p>
          <a:p>
            <a:pPr lvl="1"/>
            <a:r>
              <a:rPr lang="en-US" dirty="0" smtClean="0"/>
              <a:t>See [21] which references [22]</a:t>
            </a:r>
          </a:p>
          <a:p>
            <a:r>
              <a:rPr lang="en-US" dirty="0" smtClean="0"/>
              <a:t>Useful for performance profiling, anti-debug avoidance</a:t>
            </a:r>
          </a:p>
          <a:p>
            <a:pPr lvl="1"/>
            <a:r>
              <a:rPr lang="en-US" dirty="0" smtClean="0"/>
              <a:t>Other more suitable tools exist for aspect oriented programming (AOP) and mocking frameworks</a:t>
            </a:r>
            <a:endParaRPr lang="en-US" dirty="0"/>
          </a:p>
        </p:txBody>
      </p:sp>
      <p:sp>
        <p:nvSpPr>
          <p:cNvPr id="4" name="Slide Number Placeholder 3"/>
          <p:cNvSpPr>
            <a:spLocks noGrp="1"/>
          </p:cNvSpPr>
          <p:nvPr>
            <p:ph type="sldNum" sz="quarter" idx="12"/>
          </p:nvPr>
        </p:nvSpPr>
        <p:spPr/>
        <p:txBody>
          <a:bodyPr/>
          <a:lstStyle/>
          <a:p>
            <a:fld id="{ED132FEF-6E4F-4AA6-9F7F-1890ADE00460}" type="slidenum">
              <a:rPr lang="en-US" smtClean="0"/>
              <a:t>8</a:t>
            </a:fld>
            <a:endParaRPr lang="en-US" dirty="0"/>
          </a:p>
        </p:txBody>
      </p:sp>
    </p:spTree>
    <p:extLst>
      <p:ext uri="{BB962C8B-B14F-4D97-AF65-F5344CB8AC3E}">
        <p14:creationId xmlns:p14="http://schemas.microsoft.com/office/powerpoint/2010/main" val="2302124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 framework</a:t>
            </a:r>
            <a:endParaRPr lang="en-US" dirty="0"/>
          </a:p>
        </p:txBody>
      </p:sp>
      <p:sp>
        <p:nvSpPr>
          <p:cNvPr id="3" name="Content Placeholder 2"/>
          <p:cNvSpPr>
            <a:spLocks noGrp="1"/>
          </p:cNvSpPr>
          <p:nvPr>
            <p:ph idx="1"/>
          </p:nvPr>
        </p:nvSpPr>
        <p:spPr/>
        <p:txBody>
          <a:bodyPr>
            <a:normAutofit lnSpcReduction="10000"/>
          </a:bodyPr>
          <a:lstStyle/>
          <a:p>
            <a:r>
              <a:rPr lang="en-US" dirty="0" smtClean="0"/>
              <a:t>Includes a set of standard class libraries [11]</a:t>
            </a:r>
          </a:p>
          <a:p>
            <a:pPr lvl="1"/>
            <a:r>
              <a:rPr lang="en-US" dirty="0" smtClean="0"/>
              <a:t>Base Class Library (BCL) [12]</a:t>
            </a:r>
          </a:p>
          <a:p>
            <a:pPr lvl="2"/>
            <a:r>
              <a:rPr lang="en-US" dirty="0" smtClean="0"/>
              <a:t>Intrinsic types (e.g. string, </a:t>
            </a:r>
            <a:r>
              <a:rPr lang="en-US" dirty="0" err="1" smtClean="0"/>
              <a:t>datetime</a:t>
            </a:r>
            <a:r>
              <a:rPr lang="en-US" dirty="0" smtClean="0"/>
              <a:t>) and other base classes (e.g. </a:t>
            </a:r>
            <a:r>
              <a:rPr lang="en-US" dirty="0" err="1" smtClean="0"/>
              <a:t>FileStream</a:t>
            </a:r>
            <a:r>
              <a:rPr lang="en-US" dirty="0" smtClean="0"/>
              <a:t>)</a:t>
            </a:r>
          </a:p>
          <a:p>
            <a:pPr lvl="2"/>
            <a:r>
              <a:rPr lang="en-US" dirty="0" smtClean="0"/>
              <a:t>Follows ECMA specification</a:t>
            </a:r>
          </a:p>
          <a:p>
            <a:pPr lvl="1"/>
            <a:r>
              <a:rPr lang="en-US" dirty="0" smtClean="0"/>
              <a:t>Framework Class Library (FCL)</a:t>
            </a:r>
          </a:p>
          <a:p>
            <a:pPr lvl="2"/>
            <a:r>
              <a:rPr lang="en-US" dirty="0" smtClean="0"/>
              <a:t>Broader library base</a:t>
            </a:r>
          </a:p>
          <a:p>
            <a:pPr lvl="2"/>
            <a:r>
              <a:rPr lang="en-US" dirty="0" smtClean="0"/>
              <a:t>Depends on BCL</a:t>
            </a:r>
          </a:p>
          <a:p>
            <a:pPr lvl="2"/>
            <a:r>
              <a:rPr lang="en-US" dirty="0" smtClean="0"/>
              <a:t>Provides extensions, like LINQ methods</a:t>
            </a:r>
          </a:p>
          <a:p>
            <a:pPr lvl="2"/>
            <a:r>
              <a:rPr lang="en-US" dirty="0" err="1" smtClean="0"/>
              <a:t>System.Web</a:t>
            </a:r>
            <a:r>
              <a:rPr lang="en-US" dirty="0" smtClean="0"/>
              <a:t>, </a:t>
            </a:r>
            <a:r>
              <a:rPr lang="en-US" dirty="0" err="1" smtClean="0"/>
              <a:t>System.Data</a:t>
            </a:r>
            <a:r>
              <a:rPr lang="en-US" dirty="0" smtClean="0"/>
              <a:t>, </a:t>
            </a:r>
            <a:r>
              <a:rPr lang="en-US" dirty="0" err="1" smtClean="0"/>
              <a:t>System.Collections</a:t>
            </a:r>
            <a:r>
              <a:rPr lang="en-US" dirty="0" smtClean="0"/>
              <a:t>, </a:t>
            </a:r>
            <a:r>
              <a:rPr lang="en-US" dirty="0" err="1" smtClean="0"/>
              <a:t>System.Xml</a:t>
            </a:r>
            <a:r>
              <a:rPr lang="en-US" dirty="0" smtClean="0"/>
              <a:t> </a:t>
            </a:r>
            <a:r>
              <a:rPr lang="en-US" dirty="0" err="1" smtClean="0"/>
              <a:t>etc</a:t>
            </a:r>
            <a:r>
              <a:rPr lang="en-US" dirty="0" smtClean="0"/>
              <a:t> [13]</a:t>
            </a:r>
          </a:p>
          <a:p>
            <a:pPr lvl="1"/>
            <a:r>
              <a:rPr lang="en-US" dirty="0" smtClean="0"/>
              <a:t>Source available at [16]</a:t>
            </a:r>
          </a:p>
          <a:p>
            <a:r>
              <a:rPr lang="en-US" dirty="0" smtClean="0"/>
              <a:t>Also includes libraries for </a:t>
            </a:r>
            <a:r>
              <a:rPr lang="en-US" dirty="0" err="1" smtClean="0"/>
              <a:t>winforms</a:t>
            </a:r>
            <a:r>
              <a:rPr lang="en-US" dirty="0" smtClean="0"/>
              <a:t>, WPF, WCF, ASP.NET, </a:t>
            </a:r>
            <a:r>
              <a:rPr lang="en-US" dirty="0" err="1" smtClean="0"/>
              <a:t>etc</a:t>
            </a:r>
            <a:endParaRPr lang="en-US" dirty="0" smtClean="0"/>
          </a:p>
          <a:p>
            <a:pPr lvl="1"/>
            <a:r>
              <a:rPr lang="en-US" dirty="0" smtClean="0"/>
              <a:t>These other libraries are mostly still proprietary (and will probably remain so)</a:t>
            </a:r>
          </a:p>
        </p:txBody>
      </p:sp>
      <p:sp>
        <p:nvSpPr>
          <p:cNvPr id="4" name="Slide Number Placeholder 3"/>
          <p:cNvSpPr>
            <a:spLocks noGrp="1"/>
          </p:cNvSpPr>
          <p:nvPr>
            <p:ph type="sldNum" sz="quarter" idx="12"/>
          </p:nvPr>
        </p:nvSpPr>
        <p:spPr/>
        <p:txBody>
          <a:bodyPr/>
          <a:lstStyle/>
          <a:p>
            <a:fld id="{ED132FEF-6E4F-4AA6-9F7F-1890ADE00460}" type="slidenum">
              <a:rPr lang="en-US" smtClean="0"/>
              <a:t>9</a:t>
            </a:fld>
            <a:endParaRPr lang="en-US" dirty="0"/>
          </a:p>
        </p:txBody>
      </p:sp>
    </p:spTree>
    <p:extLst>
      <p:ext uri="{BB962C8B-B14F-4D97-AF65-F5344CB8AC3E}">
        <p14:creationId xmlns:p14="http://schemas.microsoft.com/office/powerpoint/2010/main" val="36672039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2999</TotalTime>
  <Words>1382</Words>
  <Application>Microsoft Office PowerPoint</Application>
  <PresentationFormat>Widescreen</PresentationFormat>
  <Paragraphs>251</Paragraphs>
  <Slides>19</Slides>
  <Notes>19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19</vt:i4>
      </vt:variant>
    </vt:vector>
  </HeadingPairs>
  <TitlesOfParts>
    <vt:vector size="26" baseType="lpstr">
      <vt:lpstr>Arial</vt:lpstr>
      <vt:lpstr>Calibri</vt:lpstr>
      <vt:lpstr>Calibri Light</vt:lpstr>
      <vt:lpstr>Consolas</vt:lpstr>
      <vt:lpstr>Segoe UI</vt:lpstr>
      <vt:lpstr>Office Theme</vt:lpstr>
      <vt:lpstr>Custom Design</vt:lpstr>
      <vt:lpstr>What is .NET</vt:lpstr>
      <vt:lpstr>outline</vt:lpstr>
      <vt:lpstr>.NET framework</vt:lpstr>
      <vt:lpstr>CLR</vt:lpstr>
      <vt:lpstr>.NET Framework and CLR</vt:lpstr>
      <vt:lpstr>CLR, CLI, CIL</vt:lpstr>
      <vt:lpstr>CLR, CLI, CIL</vt:lpstr>
      <vt:lpstr>CLR, CLI, CIL</vt:lpstr>
      <vt:lpstr>.NET framework</vt:lpstr>
      <vt:lpstr>ADO.NET, ASP.NET, MVC, webforms, razor</vt:lpstr>
      <vt:lpstr>ADO.NET, ASP.NET, MVC, webforms, razor</vt:lpstr>
      <vt:lpstr>ASP.NET visualized</vt:lpstr>
      <vt:lpstr>Mono</vt:lpstr>
      <vt:lpstr>.NET core</vt:lpstr>
      <vt:lpstr>PowerPoint Presentation</vt:lpstr>
      <vt:lpstr>.NET Standard</vt:lpstr>
      <vt:lpstr>.NET Standard</vt:lpstr>
      <vt:lpstr>PowerPoint Presentation</vt:lpstr>
      <vt:lpstr>References</vt:lpstr>
    </vt:vector>
  </TitlesOfParts>
  <Company>Cincinnati Children's Hospital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.NET</dc:title>
  <dc:creator>Burns, Benjamin (Ben)</dc:creator>
  <cp:lastModifiedBy>Burns, Benjamin (Ben)</cp:lastModifiedBy>
  <cp:revision>52</cp:revision>
  <dcterms:created xsi:type="dcterms:W3CDTF">2017-06-07T17:15:46Z</dcterms:created>
  <dcterms:modified xsi:type="dcterms:W3CDTF">2017-06-16T14:44:42Z</dcterms:modified>
</cp:coreProperties>
</file>